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colors1.xml" ContentType="application/vnd.ms-office.chartcolorstyle+xml"/>
  <Override PartName="/ppt/charts/style1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2" r:id="rId2"/>
  </p:sldMasterIdLst>
  <p:notesMasterIdLst>
    <p:notesMasterId r:id="rId26"/>
  </p:notesMasterIdLst>
  <p:sldIdLst>
    <p:sldId id="274" r:id="rId3"/>
    <p:sldId id="275" r:id="rId4"/>
    <p:sldId id="276" r:id="rId5"/>
    <p:sldId id="277" r:id="rId6"/>
    <p:sldId id="278" r:id="rId7"/>
    <p:sldId id="279" r:id="rId8"/>
    <p:sldId id="273" r:id="rId9"/>
    <p:sldId id="280" r:id="rId10"/>
    <p:sldId id="257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70" r:id="rId20"/>
    <p:sldId id="268" r:id="rId21"/>
    <p:sldId id="269" r:id="rId22"/>
    <p:sldId id="271" r:id="rId23"/>
    <p:sldId id="272" r:id="rId24"/>
    <p:sldId id="281" r:id="rId25"/>
  </p:sldIdLst>
  <p:sldSz cx="13004800" cy="9753600"/>
  <p:notesSz cx="7315200" cy="96012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ill Sans"/>
        <a:ea typeface="Gill Sans"/>
        <a:cs typeface="Gill Sans"/>
        <a:sym typeface="Gill Sans"/>
      </a:defRPr>
    </a:lvl1pPr>
    <a:lvl2pPr marL="0" marR="0" indent="3429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ill Sans"/>
        <a:ea typeface="Gill Sans"/>
        <a:cs typeface="Gill Sans"/>
        <a:sym typeface="Gill Sans"/>
      </a:defRPr>
    </a:lvl2pPr>
    <a:lvl3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ill Sans"/>
        <a:ea typeface="Gill Sans"/>
        <a:cs typeface="Gill Sans"/>
        <a:sym typeface="Gill Sans"/>
      </a:defRPr>
    </a:lvl3pPr>
    <a:lvl4pPr marL="0" marR="0" indent="10287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ill Sans"/>
        <a:ea typeface="Gill Sans"/>
        <a:cs typeface="Gill Sans"/>
        <a:sym typeface="Gill Sans"/>
      </a:defRPr>
    </a:lvl4pPr>
    <a:lvl5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ill Sans"/>
        <a:ea typeface="Gill Sans"/>
        <a:cs typeface="Gill Sans"/>
        <a:sym typeface="Gill Sans"/>
      </a:defRPr>
    </a:lvl5pPr>
    <a:lvl6pPr marL="0" marR="0" indent="17145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ill Sans"/>
        <a:ea typeface="Gill Sans"/>
        <a:cs typeface="Gill Sans"/>
        <a:sym typeface="Gill Sans"/>
      </a:defRPr>
    </a:lvl6pPr>
    <a:lvl7pPr marL="0" marR="0" indent="2057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ill Sans"/>
        <a:ea typeface="Gill Sans"/>
        <a:cs typeface="Gill Sans"/>
        <a:sym typeface="Gill Sans"/>
      </a:defRPr>
    </a:lvl7pPr>
    <a:lvl8pPr marL="0" marR="0" indent="24003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ill Sans"/>
        <a:ea typeface="Gill Sans"/>
        <a:cs typeface="Gill Sans"/>
        <a:sym typeface="Gill Sans"/>
      </a:defRPr>
    </a:lvl8pPr>
    <a:lvl9pPr marL="0" marR="0" indent="2743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ill Sans"/>
        <a:ea typeface="Gill Sans"/>
        <a:cs typeface="Gill Sans"/>
        <a:sym typeface="Gill Sans"/>
      </a:defRPr>
    </a:lvl9pPr>
  </p:defaultTextStyle>
  <p:extLst>
    <p:ext uri="{521415D9-36F7-43E2-AB2F-B90AF26B5E84}">
      <p14:sectionLst xmlns:p14="http://schemas.microsoft.com/office/powerpoint/2010/main">
        <p14:section name="Introduction" id="{D6602331-5080-4326-815F-31FE900FD4BA}">
          <p14:sldIdLst/>
        </p14:section>
        <p14:section name="Levai" id="{B8B0A59D-65E8-468D-A1BC-537AAEDAF29B}">
          <p14:sldIdLst/>
        </p14:section>
        <p14:section name="Telcs" id="{E357CD56-E706-4E4B-A949-9A37CF6FBC2C}">
          <p14:sldIdLst>
            <p14:sldId id="274"/>
            <p14:sldId id="275"/>
            <p14:sldId id="276"/>
            <p14:sldId id="277"/>
            <p14:sldId id="278"/>
            <p14:sldId id="279"/>
            <p14:sldId id="273"/>
            <p14:sldId id="280"/>
            <p14:sldId id="257"/>
            <p14:sldId id="260"/>
            <p14:sldId id="261"/>
            <p14:sldId id="262"/>
            <p14:sldId id="263"/>
            <p14:sldId id="264"/>
            <p14:sldId id="265"/>
            <p14:sldId id="266"/>
            <p14:sldId id="267"/>
            <p14:sldId id="270"/>
            <p14:sldId id="268"/>
            <p14:sldId id="269"/>
            <p14:sldId id="271"/>
            <p14:sldId id="272"/>
            <p14:sldId id="281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1944" userDrawn="1">
          <p15:clr>
            <a:srgbClr val="A4A3A4"/>
          </p15:clr>
        </p15:guide>
        <p15:guide id="2" pos="409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FF"/>
    <a:srgbClr val="0D72BA"/>
    <a:srgbClr val="EFAB12"/>
    <a:srgbClr val="0871BA"/>
    <a:srgbClr val="2529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8F44A2F1-9E1F-4B54-A3A2-5F16C0AD49E2}" styleName="">
    <a:tblBg/>
    <a:wholeTbl>
      <a:tcTxStyle b="off" i="off">
        <a:font>
          <a:latin typeface="Gill Sans"/>
          <a:ea typeface="Gill Sans"/>
          <a:cs typeface="Gill Sans"/>
        </a:font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4C3C2611-4C71-4FC5-86AE-919BDF0F9419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699" autoAdjust="0"/>
    <p:restoredTop sz="92408" autoAdjust="0"/>
  </p:normalViewPr>
  <p:slideViewPr>
    <p:cSldViewPr snapToGrid="0" showGuides="1">
      <p:cViewPr varScale="1">
        <p:scale>
          <a:sx n="82" d="100"/>
          <a:sy n="82" d="100"/>
        </p:scale>
        <p:origin x="-1536" y="-96"/>
      </p:cViewPr>
      <p:guideLst>
        <p:guide orient="horz" pos="1944"/>
        <p:guide pos="4096"/>
      </p:guideLst>
    </p:cSldViewPr>
  </p:slideViewPr>
  <p:outlineViewPr>
    <p:cViewPr>
      <p:scale>
        <a:sx n="33" d="100"/>
        <a:sy n="33" d="100"/>
      </p:scale>
      <p:origin x="0" y="-1342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20" d="100"/>
        <a:sy n="20" d="100"/>
      </p:scale>
      <p:origin x="0" y="0"/>
    </p:cViewPr>
  </p:sorterViewPr>
  <p:notesViewPr>
    <p:cSldViewPr snapToGrid="0" showGuides="1">
      <p:cViewPr varScale="1">
        <p:scale>
          <a:sx n="49" d="100"/>
          <a:sy n="49" d="100"/>
        </p:scale>
        <p:origin x="2604" y="3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oleObject" Target="file:///C:\Dropbox\Wigner\CSS\csstrend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3200" b="1" dirty="0"/>
              <a:t>Number of  CSS publications </a:t>
            </a:r>
          </a:p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1" dirty="0"/>
              <a:t>(source Google</a:t>
            </a:r>
            <a:r>
              <a:rPr lang="en-US" sz="1800" b="1" baseline="0" dirty="0"/>
              <a:t> Scholar)</a:t>
            </a:r>
            <a:r>
              <a:rPr lang="en-US" sz="3200" b="1" baseline="0" dirty="0"/>
              <a:t> </a:t>
            </a:r>
            <a:endParaRPr lang="hu-HU" sz="3200" b="1" dirty="0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trendline>
            <c:spPr>
              <a:ln w="31750" cap="rnd">
                <a:solidFill>
                  <a:srgbClr val="FF0000"/>
                </a:solidFill>
                <a:prstDash val="solid"/>
              </a:ln>
              <a:effectLst/>
            </c:spPr>
            <c:trendlineType val="exp"/>
            <c:dispRSqr val="1"/>
            <c:dispEq val="1"/>
            <c:trendlineLbl>
              <c:layout>
                <c:manualLayout>
                  <c:x val="-0.31631250192379307"/>
                  <c:y val="0.16216816613495372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900" b="0" i="0" u="none" strike="noStrike" kern="1200" baseline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3200" b="1" baseline="0" dirty="0"/>
                      <a:t>y = 4E-272e</a:t>
                    </a:r>
                    <a:r>
                      <a:rPr lang="en-US" sz="3200" b="1" baseline="30000" dirty="0"/>
                      <a:t>0.3136x</a:t>
                    </a:r>
                    <a:r>
                      <a:rPr lang="en-US" sz="3200" b="1" baseline="0" dirty="0"/>
                      <a:t/>
                    </a:r>
                    <a:br>
                      <a:rPr lang="en-US" sz="3200" b="1" baseline="0" dirty="0"/>
                    </a:br>
                    <a:endParaRPr lang="en-US" sz="3200" b="1" baseline="0" dirty="0"/>
                  </a:p>
                  <a:p>
                    <a:pPr>
                      <a:defRPr sz="900" b="0" i="0" u="none" strike="noStrike" kern="1200" baseline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3200" b="1" baseline="0" dirty="0"/>
                      <a:t>R² = 0.9768</a:t>
                    </a:r>
                    <a:endParaRPr lang="en-US" sz="3200" b="1" dirty="0"/>
                  </a:p>
                </c:rich>
              </c:tx>
              <c:numFmt formatCode="General" sourceLinked="0"/>
              <c:spPr>
                <a:noFill/>
                <a:ln>
                  <a:noFill/>
                </a:ln>
                <a:effectLst/>
              </c:spPr>
            </c:trendlineLbl>
          </c:trendline>
          <c:xVal>
            <c:numRef>
              <c:f>Sheet1!$G$1:$G$17</c:f>
              <c:numCache>
                <c:formatCode>General</c:formatCode>
                <c:ptCount val="17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</c:numCache>
            </c:numRef>
          </c:xVal>
          <c:yVal>
            <c:numRef>
              <c:f>Sheet1!$H$1:$H$17</c:f>
              <c:numCache>
                <c:formatCode>General</c:formatCode>
                <c:ptCount val="17"/>
                <c:pt idx="0">
                  <c:v>10</c:v>
                </c:pt>
                <c:pt idx="1">
                  <c:v>17</c:v>
                </c:pt>
                <c:pt idx="2">
                  <c:v>31</c:v>
                </c:pt>
                <c:pt idx="3">
                  <c:v>32</c:v>
                </c:pt>
                <c:pt idx="4">
                  <c:v>28</c:v>
                </c:pt>
                <c:pt idx="5">
                  <c:v>47</c:v>
                </c:pt>
                <c:pt idx="6">
                  <c:v>56</c:v>
                </c:pt>
                <c:pt idx="7">
                  <c:v>60</c:v>
                </c:pt>
                <c:pt idx="8">
                  <c:v>95</c:v>
                </c:pt>
                <c:pt idx="9">
                  <c:v>147</c:v>
                </c:pt>
                <c:pt idx="10">
                  <c:v>276</c:v>
                </c:pt>
                <c:pt idx="11">
                  <c:v>475</c:v>
                </c:pt>
                <c:pt idx="12">
                  <c:v>528</c:v>
                </c:pt>
                <c:pt idx="13">
                  <c:v>678</c:v>
                </c:pt>
                <c:pt idx="14">
                  <c:v>975</c:v>
                </c:pt>
                <c:pt idx="15">
                  <c:v>1230</c:v>
                </c:pt>
                <c:pt idx="16">
                  <c:v>1350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0874560"/>
        <c:axId val="110875136"/>
      </c:scatterChart>
      <c:valAx>
        <c:axId val="11087456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  <c:crossAx val="110875136"/>
        <c:crosses val="autoZero"/>
        <c:crossBetween val="midCat"/>
      </c:valAx>
      <c:valAx>
        <c:axId val="1108751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  <c:crossAx val="110874560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hu-H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</p:spPr>
        <p:txBody>
          <a:bodyPr lIns="96661" tIns="48331" rIns="96661" bIns="48331"/>
          <a:lstStyle/>
          <a:p>
            <a:endParaRPr/>
          </a:p>
        </p:txBody>
      </p:sp>
      <p:sp>
        <p:nvSpPr>
          <p:cNvPr id="143" name="Shape 143"/>
          <p:cNvSpPr>
            <a:spLocks noGrp="1"/>
          </p:cNvSpPr>
          <p:nvPr>
            <p:ph type="body" sz="quarter" idx="1"/>
          </p:nvPr>
        </p:nvSpPr>
        <p:spPr>
          <a:xfrm>
            <a:off x="975360" y="4560570"/>
            <a:ext cx="5364480" cy="4320540"/>
          </a:xfrm>
          <a:prstGeom prst="rect">
            <a:avLst/>
          </a:prstGeom>
        </p:spPr>
        <p:txBody>
          <a:bodyPr lIns="96661" tIns="48331" rIns="96661" bIns="48331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69934880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584200" latinLnBrk="0">
      <a:defRPr sz="2200">
        <a:latin typeface="Lucida Grande"/>
        <a:ea typeface="Lucida Grande"/>
        <a:cs typeface="Lucida Grande"/>
        <a:sym typeface="Lucida Grande"/>
      </a:defRPr>
    </a:lvl1pPr>
    <a:lvl2pPr indent="228600" defTabSz="584200" latinLnBrk="0">
      <a:defRPr sz="2200">
        <a:latin typeface="Lucida Grande"/>
        <a:ea typeface="Lucida Grande"/>
        <a:cs typeface="Lucida Grande"/>
        <a:sym typeface="Lucida Grande"/>
      </a:defRPr>
    </a:lvl2pPr>
    <a:lvl3pPr indent="457200" defTabSz="584200" latinLnBrk="0">
      <a:defRPr sz="2200">
        <a:latin typeface="Lucida Grande"/>
        <a:ea typeface="Lucida Grande"/>
        <a:cs typeface="Lucida Grande"/>
        <a:sym typeface="Lucida Grande"/>
      </a:defRPr>
    </a:lvl3pPr>
    <a:lvl4pPr indent="685800" defTabSz="584200" latinLnBrk="0">
      <a:defRPr sz="2200">
        <a:latin typeface="Lucida Grande"/>
        <a:ea typeface="Lucida Grande"/>
        <a:cs typeface="Lucida Grande"/>
        <a:sym typeface="Lucida Grande"/>
      </a:defRPr>
    </a:lvl4pPr>
    <a:lvl5pPr indent="914400" defTabSz="584200" latinLnBrk="0">
      <a:defRPr sz="2200">
        <a:latin typeface="Lucida Grande"/>
        <a:ea typeface="Lucida Grande"/>
        <a:cs typeface="Lucida Grande"/>
        <a:sym typeface="Lucida Grande"/>
      </a:defRPr>
    </a:lvl5pPr>
    <a:lvl6pPr indent="1143000" defTabSz="584200" latinLnBrk="0">
      <a:defRPr sz="2200">
        <a:latin typeface="Lucida Grande"/>
        <a:ea typeface="Lucida Grande"/>
        <a:cs typeface="Lucida Grande"/>
        <a:sym typeface="Lucida Grande"/>
      </a:defRPr>
    </a:lvl6pPr>
    <a:lvl7pPr indent="1371600" defTabSz="584200" latinLnBrk="0">
      <a:defRPr sz="2200">
        <a:latin typeface="Lucida Grande"/>
        <a:ea typeface="Lucida Grande"/>
        <a:cs typeface="Lucida Grande"/>
        <a:sym typeface="Lucida Grande"/>
      </a:defRPr>
    </a:lvl7pPr>
    <a:lvl8pPr indent="1600200" defTabSz="584200" latinLnBrk="0">
      <a:defRPr sz="2200">
        <a:latin typeface="Lucida Grande"/>
        <a:ea typeface="Lucida Grande"/>
        <a:cs typeface="Lucida Grande"/>
        <a:sym typeface="Lucida Grande"/>
      </a:defRPr>
    </a:lvl8pPr>
    <a:lvl9pPr indent="1828800" defTabSz="584200" latinLnBrk="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ti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hyperlink" Target="http://people.brandeis.edu/~ogergo" TargetMode="Externa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ti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tif"/><Relationship Id="rId7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.jpe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asted-image.tiff"/>
          <p:cNvPicPr>
            <a:picLocks noChangeAspect="1"/>
          </p:cNvPicPr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10160837" y="198215"/>
            <a:ext cx="2444896" cy="941178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</p:spPr>
      </p:pic>
      <p:sp>
        <p:nvSpPr>
          <p:cNvPr id="20" name="Shape 20"/>
          <p:cNvSpPr>
            <a:spLocks noGrp="1"/>
          </p:cNvSpPr>
          <p:nvPr>
            <p:ph type="sldNum" sz="quarter" idx="2"/>
          </p:nvPr>
        </p:nvSpPr>
        <p:spPr>
          <a:xfrm>
            <a:off x="6324600" y="9258300"/>
            <a:ext cx="342900" cy="368300"/>
          </a:xfrm>
          <a:prstGeom prst="rect">
            <a:avLst/>
          </a:prstGeom>
        </p:spPr>
        <p:txBody>
          <a:bodyPr/>
          <a:lstStyle>
            <a:lvl1pPr>
              <a:defRPr sz="18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63" y="70798"/>
            <a:ext cx="1113473" cy="1590675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/>
          <p:nvPr/>
        </p:nvSpPr>
        <p:spPr>
          <a:xfrm>
            <a:off x="119763" y="9467850"/>
            <a:ext cx="3331146" cy="279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200">
                <a:latin typeface="+mn-lt"/>
                <a:ea typeface="+mn-ea"/>
                <a:cs typeface="+mn-cs"/>
                <a:sym typeface="Trebuchet MS"/>
              </a:defRPr>
            </a:lvl1pPr>
          </a:lstStyle>
          <a:p>
            <a:r>
              <a:t>Orbán Gergő – Explaining (away) (co)variability</a:t>
            </a:r>
          </a:p>
        </p:txBody>
      </p:sp>
      <p:sp>
        <p:nvSpPr>
          <p:cNvPr id="123" name="Shape 123"/>
          <p:cNvSpPr/>
          <p:nvPr/>
        </p:nvSpPr>
        <p:spPr>
          <a:xfrm>
            <a:off x="10983751" y="9467850"/>
            <a:ext cx="1553022" cy="279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>
              <a:defRPr sz="1200">
                <a:latin typeface="+mn-lt"/>
                <a:ea typeface="+mn-ea"/>
                <a:cs typeface="+mn-cs"/>
                <a:sym typeface="Trebuchet MS"/>
              </a:defRPr>
            </a:lvl1pPr>
          </a:lstStyle>
          <a:p>
            <a:r>
              <a:t>2010 június 24, BCNF</a:t>
            </a:r>
          </a:p>
        </p:txBody>
      </p:sp>
      <p:sp>
        <p:nvSpPr>
          <p:cNvPr id="124" name="Shape 124"/>
          <p:cNvSpPr/>
          <p:nvPr/>
        </p:nvSpPr>
        <p:spPr>
          <a:xfrm>
            <a:off x="5411675" y="9467850"/>
            <a:ext cx="2185468" cy="279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200">
                <a:latin typeface="+mn-lt"/>
                <a:ea typeface="+mn-ea"/>
                <a:cs typeface="+mn-cs"/>
                <a:sym typeface="Trebuchet MS"/>
                <a:hlinkClick r:id="rId2"/>
              </a:defRPr>
            </a:lvl1pPr>
          </a:lstStyle>
          <a:p>
            <a:r>
              <a:rPr>
                <a:hlinkClick r:id="rId2"/>
              </a:rPr>
              <a:t>http://eng.cam.ac.uk/~go223</a:t>
            </a:r>
          </a:p>
        </p:txBody>
      </p:sp>
      <p:sp>
        <p:nvSpPr>
          <p:cNvPr id="125" name="Shape 125"/>
          <p:cNvSpPr>
            <a:spLocks noGrp="1"/>
          </p:cNvSpPr>
          <p:nvPr>
            <p:ph type="title"/>
          </p:nvPr>
        </p:nvSpPr>
        <p:spPr>
          <a:xfrm>
            <a:off x="1270000" y="254000"/>
            <a:ext cx="10464800" cy="774700"/>
          </a:xfrm>
          <a:prstGeom prst="rect">
            <a:avLst/>
          </a:prstGeom>
          <a:noFill/>
        </p:spPr>
        <p:txBody>
          <a:bodyPr/>
          <a:lstStyle>
            <a:lvl1pPr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/>
              </a:defRPr>
            </a:lvl1pPr>
          </a:lstStyle>
          <a:p>
            <a:r>
              <a:t>Title Text</a:t>
            </a:r>
          </a:p>
        </p:txBody>
      </p:sp>
      <p:sp>
        <p:nvSpPr>
          <p:cNvPr id="126" name="Shape 126"/>
          <p:cNvSpPr>
            <a:spLocks noGrp="1"/>
          </p:cNvSpPr>
          <p:nvPr>
            <p:ph type="body" sz="half" idx="1"/>
          </p:nvPr>
        </p:nvSpPr>
        <p:spPr>
          <a:xfrm>
            <a:off x="1270000" y="1473200"/>
            <a:ext cx="5041900" cy="7010400"/>
          </a:xfrm>
          <a:prstGeom prst="rect">
            <a:avLst/>
          </a:prstGeom>
        </p:spPr>
        <p:txBody>
          <a:bodyPr/>
          <a:lstStyle>
            <a:lvl1pPr marL="812120" indent="-494620">
              <a:spcBef>
                <a:spcPts val="3800"/>
              </a:spcBef>
              <a:defRPr>
                <a:latin typeface="+mn-lt"/>
                <a:ea typeface="+mn-ea"/>
                <a:cs typeface="+mn-cs"/>
                <a:sym typeface="Trebuchet MS"/>
              </a:defRPr>
            </a:lvl1pPr>
            <a:lvl2pPr marL="1256620" indent="-494620">
              <a:spcBef>
                <a:spcPts val="3800"/>
              </a:spcBef>
              <a:defRPr>
                <a:latin typeface="+mn-lt"/>
                <a:ea typeface="+mn-ea"/>
                <a:cs typeface="+mn-cs"/>
                <a:sym typeface="Trebuchet MS"/>
              </a:defRPr>
            </a:lvl2pPr>
            <a:lvl3pPr marL="1701120" indent="-494620">
              <a:spcBef>
                <a:spcPts val="3800"/>
              </a:spcBef>
              <a:defRPr>
                <a:latin typeface="+mn-lt"/>
                <a:ea typeface="+mn-ea"/>
                <a:cs typeface="+mn-cs"/>
                <a:sym typeface="Trebuchet MS"/>
              </a:defRPr>
            </a:lvl3pPr>
            <a:lvl4pPr marL="2145620" indent="-494620">
              <a:spcBef>
                <a:spcPts val="3800"/>
              </a:spcBef>
              <a:defRPr>
                <a:latin typeface="+mn-lt"/>
                <a:ea typeface="+mn-ea"/>
                <a:cs typeface="+mn-cs"/>
                <a:sym typeface="Trebuchet MS"/>
              </a:defRPr>
            </a:lvl4pPr>
            <a:lvl5pPr marL="2590120" indent="-494620">
              <a:spcBef>
                <a:spcPts val="3800"/>
              </a:spcBef>
              <a:defRPr>
                <a:latin typeface="+mn-lt"/>
                <a:ea typeface="+mn-ea"/>
                <a:cs typeface="+mn-cs"/>
                <a:sym typeface="Trebuchet M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7" name="Shape 127"/>
          <p:cNvSpPr>
            <a:spLocks noGrp="1"/>
          </p:cNvSpPr>
          <p:nvPr>
            <p:ph type="sldNum" sz="quarter" idx="2"/>
          </p:nvPr>
        </p:nvSpPr>
        <p:spPr>
          <a:xfrm>
            <a:off x="12607379" y="9474200"/>
            <a:ext cx="274142" cy="279400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  <a:ea typeface="+mn-ea"/>
                <a:cs typeface="+mn-cs"/>
                <a:sym typeface="Trebuchet M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>
            <a:spLocks noGrp="1"/>
          </p:cNvSpPr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  <a:noFill/>
        </p:spPr>
        <p:txBody>
          <a:bodyPr/>
          <a:lstStyle>
            <a:lvl1pPr>
              <a:defRPr sz="84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Title Text</a:t>
            </a:r>
          </a:p>
        </p:txBody>
      </p:sp>
      <p:sp>
        <p:nvSpPr>
          <p:cNvPr id="135" name="Shape 135"/>
          <p:cNvSpPr>
            <a:spLocks noGrp="1"/>
          </p:cNvSpPr>
          <p:nvPr>
            <p:ph type="body" sz="quarter" idx="1"/>
          </p:nvPr>
        </p:nvSpPr>
        <p:spPr>
          <a:xfrm>
            <a:off x="7772400" y="2768600"/>
            <a:ext cx="3962400" cy="5715000"/>
          </a:xfrm>
          <a:prstGeom prst="rect">
            <a:avLst/>
          </a:prstGeom>
        </p:spPr>
        <p:txBody>
          <a:bodyPr/>
          <a:lstStyle>
            <a:lvl1pPr marL="812120" indent="-494620">
              <a:spcBef>
                <a:spcPts val="3800"/>
              </a:spcBef>
              <a:defRPr sz="3200">
                <a:latin typeface="Gill Sans"/>
                <a:ea typeface="Gill Sans"/>
                <a:cs typeface="Gill Sans"/>
                <a:sym typeface="Gill Sans"/>
              </a:defRPr>
            </a:lvl1pPr>
            <a:lvl2pPr marL="1256620" indent="-494620">
              <a:spcBef>
                <a:spcPts val="3800"/>
              </a:spcBef>
              <a:defRPr sz="3200">
                <a:latin typeface="Gill Sans"/>
                <a:ea typeface="Gill Sans"/>
                <a:cs typeface="Gill Sans"/>
                <a:sym typeface="Gill Sans"/>
              </a:defRPr>
            </a:lvl2pPr>
            <a:lvl3pPr marL="1701120" indent="-494620">
              <a:spcBef>
                <a:spcPts val="3800"/>
              </a:spcBef>
              <a:defRPr sz="3200">
                <a:latin typeface="Gill Sans"/>
                <a:ea typeface="Gill Sans"/>
                <a:cs typeface="Gill Sans"/>
                <a:sym typeface="Gill Sans"/>
              </a:defRPr>
            </a:lvl3pPr>
            <a:lvl4pPr marL="2145620" indent="-494620">
              <a:spcBef>
                <a:spcPts val="3800"/>
              </a:spcBef>
              <a:defRPr sz="3200">
                <a:latin typeface="Gill Sans"/>
                <a:ea typeface="Gill Sans"/>
                <a:cs typeface="Gill Sans"/>
                <a:sym typeface="Gill Sans"/>
              </a:defRPr>
            </a:lvl4pPr>
            <a:lvl5pPr marL="2590120" indent="-494620">
              <a:spcBef>
                <a:spcPts val="3800"/>
              </a:spcBef>
              <a:defRPr sz="3200"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6" name="Shape 136"/>
          <p:cNvSpPr>
            <a:spLocks noGrp="1"/>
          </p:cNvSpPr>
          <p:nvPr>
            <p:ph type="sldNum" sz="quarter" idx="2"/>
          </p:nvPr>
        </p:nvSpPr>
        <p:spPr>
          <a:xfrm>
            <a:off x="6324600" y="9258300"/>
            <a:ext cx="342900" cy="368300"/>
          </a:xfrm>
          <a:prstGeom prst="rect">
            <a:avLst/>
          </a:prstGeom>
        </p:spPr>
        <p:txBody>
          <a:bodyPr/>
          <a:lstStyle>
            <a:lvl1pPr>
              <a:defRPr sz="18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5600" y="1597025"/>
            <a:ext cx="9753600" cy="339566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5122863"/>
            <a:ext cx="9753600" cy="23542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hu-H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79741-1429-4B34-96D7-1C61D1D76687}" type="datetimeFigureOut">
              <a:rPr lang="hu-HU" smtClean="0"/>
              <a:t>2018.01.09.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E87F0-A26C-4BAD-87D1-770DC2DC9F9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020936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79741-1429-4B34-96D7-1C61D1D76687}" type="datetimeFigureOut">
              <a:rPr lang="hu-HU" smtClean="0"/>
              <a:t>2018.01.09.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E87F0-A26C-4BAD-87D1-770DC2DC9F9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914306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413" y="2432050"/>
            <a:ext cx="11217275" cy="405606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413" y="6527800"/>
            <a:ext cx="11217275" cy="213360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79741-1429-4B34-96D7-1C61D1D76687}" type="datetimeFigureOut">
              <a:rPr lang="hu-HU" smtClean="0"/>
              <a:t>2018.01.09.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E87F0-A26C-4BAD-87D1-770DC2DC9F9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576525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3763" y="2597150"/>
            <a:ext cx="5532437" cy="61880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597150"/>
            <a:ext cx="5532438" cy="61880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79741-1429-4B34-96D7-1C61D1D76687}" type="datetimeFigureOut">
              <a:rPr lang="hu-HU" smtClean="0"/>
              <a:t>2018.01.09.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E87F0-A26C-4BAD-87D1-770DC2DC9F9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963760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519113"/>
            <a:ext cx="11217275" cy="18859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5350" y="2390775"/>
            <a:ext cx="5502275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5350" y="3562350"/>
            <a:ext cx="5502275" cy="5240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83363" y="2390775"/>
            <a:ext cx="5529262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83363" y="3562350"/>
            <a:ext cx="5529262" cy="5240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79741-1429-4B34-96D7-1C61D1D76687}" type="datetimeFigureOut">
              <a:rPr lang="hu-HU" smtClean="0"/>
              <a:t>2018.01.09.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E87F0-A26C-4BAD-87D1-770DC2DC9F9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633093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79741-1429-4B34-96D7-1C61D1D76687}" type="datetimeFigureOut">
              <a:rPr lang="hu-HU" smtClean="0"/>
              <a:t>2018.01.09.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E87F0-A26C-4BAD-87D1-770DC2DC9F9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712153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79741-1429-4B34-96D7-1C61D1D76687}" type="datetimeFigureOut">
              <a:rPr lang="hu-HU" smtClean="0"/>
              <a:t>2018.01.09.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E87F0-A26C-4BAD-87D1-770DC2DC9F9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851948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79741-1429-4B34-96D7-1C61D1D76687}" type="datetimeFigureOut">
              <a:rPr lang="hu-HU" smtClean="0"/>
              <a:t>2018.01.09.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E87F0-A26C-4BAD-87D1-770DC2DC9F9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707330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 -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>
            <a:spLocks noGrp="1"/>
          </p:cNvSpPr>
          <p:nvPr>
            <p:ph type="title"/>
          </p:nvPr>
        </p:nvSpPr>
        <p:spPr>
          <a:xfrm>
            <a:off x="1497558" y="0"/>
            <a:ext cx="8649742" cy="12065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37" name="Shape 3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numCol="2" spcCol="523240" anchor="t"/>
          <a:lstStyle>
            <a:lvl1pPr marL="812120" indent="-494620">
              <a:spcBef>
                <a:spcPts val="3800"/>
              </a:spcBef>
              <a:defRPr>
                <a:solidFill>
                  <a:schemeClr val="tx1"/>
                </a:solidFill>
              </a:defRPr>
            </a:lvl1pPr>
            <a:lvl2pPr marL="1256620" indent="-494620">
              <a:spcBef>
                <a:spcPts val="3800"/>
              </a:spcBef>
              <a:defRPr>
                <a:solidFill>
                  <a:schemeClr val="tx1"/>
                </a:solidFill>
              </a:defRPr>
            </a:lvl2pPr>
            <a:lvl3pPr marL="1701120" indent="-494620">
              <a:spcBef>
                <a:spcPts val="3800"/>
              </a:spcBef>
              <a:defRPr>
                <a:solidFill>
                  <a:schemeClr val="tx1"/>
                </a:solidFill>
              </a:defRPr>
            </a:lvl3pPr>
            <a:lvl4pPr marL="2145620" indent="-494620">
              <a:spcBef>
                <a:spcPts val="3800"/>
              </a:spcBef>
              <a:defRPr>
                <a:solidFill>
                  <a:schemeClr val="tx1"/>
                </a:solidFill>
              </a:defRPr>
            </a:lvl4pPr>
            <a:lvl5pPr marL="2590120" indent="-494620">
              <a:spcBef>
                <a:spcPts val="3800"/>
              </a:spcBef>
              <a:defRPr>
                <a:solidFill>
                  <a:schemeClr val="tx1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8" name="Shape 38"/>
          <p:cNvSpPr>
            <a:spLocks noGrp="1"/>
          </p:cNvSpPr>
          <p:nvPr>
            <p:ph type="sldNum" sz="quarter" idx="2"/>
          </p:nvPr>
        </p:nvSpPr>
        <p:spPr>
          <a:xfrm>
            <a:off x="12718521" y="9448800"/>
            <a:ext cx="102657" cy="28725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hu-HU" dirty="0"/>
          </a:p>
        </p:txBody>
      </p:sp>
      <p:pic>
        <p:nvPicPr>
          <p:cNvPr id="7" name="pasted-image.tiff"/>
          <p:cNvPicPr>
            <a:picLocks noChangeAspect="1"/>
          </p:cNvPicPr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10160837" y="198215"/>
            <a:ext cx="2444896" cy="941178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63" y="70798"/>
            <a:ext cx="1113473" cy="1590675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79741-1429-4B34-96D7-1C61D1D76687}" type="datetimeFigureOut">
              <a:rPr lang="hu-HU" smtClean="0"/>
              <a:t>2018.01.09.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E87F0-A26C-4BAD-87D1-770DC2DC9F9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153921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79741-1429-4B34-96D7-1C61D1D76687}" type="datetimeFigureOut">
              <a:rPr lang="hu-HU" smtClean="0"/>
              <a:t>2018.01.09.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E87F0-A26C-4BAD-87D1-770DC2DC9F9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976831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07513" y="519113"/>
            <a:ext cx="2803525" cy="8266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3763" y="519113"/>
            <a:ext cx="8261350" cy="8266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79741-1429-4B34-96D7-1C61D1D76687}" type="datetimeFigureOut">
              <a:rPr lang="hu-HU" smtClean="0"/>
              <a:t>2018.01.09.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E87F0-A26C-4BAD-87D1-770DC2DC9F9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16676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6400" y="1892300"/>
            <a:ext cx="8173156" cy="4597400"/>
          </a:xfrm>
          <a:prstGeom prst="rect">
            <a:avLst/>
          </a:prstGeom>
        </p:spPr>
      </p:pic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xfrm>
            <a:off x="1409700" y="-18785"/>
            <a:ext cx="8445500" cy="1206501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xfrm>
            <a:off x="12600309" y="9474200"/>
            <a:ext cx="288282" cy="3175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1" name="Shape 51"/>
          <p:cNvSpPr/>
          <p:nvPr/>
        </p:nvSpPr>
        <p:spPr>
          <a:xfrm>
            <a:off x="1207316" y="9463921"/>
            <a:ext cx="102657" cy="2872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>
              <a:defRPr sz="1200">
                <a:latin typeface="Open Sans Light"/>
                <a:ea typeface="Open Sans Light"/>
                <a:cs typeface="Open Sans Light"/>
                <a:sym typeface="Open Sans Light"/>
              </a:defRPr>
            </a:lvl1pPr>
          </a:lstStyle>
          <a:p>
            <a:endParaRPr dirty="0"/>
          </a:p>
        </p:txBody>
      </p:sp>
      <p:pic>
        <p:nvPicPr>
          <p:cNvPr id="8" name="pasted-image.tiff"/>
          <p:cNvPicPr>
            <a:picLocks noChangeAspect="1"/>
          </p:cNvPicPr>
          <p:nvPr userDrawn="1"/>
        </p:nvPicPr>
        <p:blipFill>
          <a:blip r:embed="rId3">
            <a:extLst/>
          </a:blip>
          <a:stretch>
            <a:fillRect/>
          </a:stretch>
        </p:blipFill>
        <p:spPr>
          <a:xfrm>
            <a:off x="10160837" y="198215"/>
            <a:ext cx="2444896" cy="941178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63" y="70798"/>
            <a:ext cx="1113473" cy="15906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63600" y="2921000"/>
            <a:ext cx="11130844" cy="62611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4419600" y="4117974"/>
            <a:ext cx="8280400" cy="46577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266700" y="4321174"/>
            <a:ext cx="9093200" cy="51149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2166882" y="1229709"/>
            <a:ext cx="10694860" cy="6015859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xfrm>
            <a:off x="1270000" y="2971800"/>
            <a:ext cx="10464800" cy="3810000"/>
          </a:xfrm>
          <a:prstGeom prst="rect">
            <a:avLst/>
          </a:prstGeom>
          <a:noFill/>
        </p:spPr>
        <p:txBody>
          <a:bodyPr/>
          <a:lstStyle>
            <a:lvl1pPr>
              <a:defRPr sz="84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Title Text</a:t>
            </a:r>
          </a:p>
        </p:txBody>
      </p:sp>
      <p:sp>
        <p:nvSpPr>
          <p:cNvPr id="67" name="Shape 67"/>
          <p:cNvSpPr>
            <a:spLocks noGrp="1"/>
          </p:cNvSpPr>
          <p:nvPr>
            <p:ph type="sldNum" sz="quarter" idx="2"/>
          </p:nvPr>
        </p:nvSpPr>
        <p:spPr>
          <a:xfrm>
            <a:off x="6324600" y="9258300"/>
            <a:ext cx="342900" cy="368300"/>
          </a:xfrm>
          <a:prstGeom prst="rect">
            <a:avLst/>
          </a:prstGeom>
        </p:spPr>
        <p:txBody>
          <a:bodyPr/>
          <a:lstStyle>
            <a:lvl1pPr>
              <a:defRPr sz="18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>
            <a:spLocks noGrp="1"/>
          </p:cNvSpPr>
          <p:nvPr>
            <p:ph type="pic" sz="half" idx="13"/>
          </p:nvPr>
        </p:nvSpPr>
        <p:spPr>
          <a:xfrm>
            <a:off x="2438400" y="1638300"/>
            <a:ext cx="8128000" cy="4559300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75" name="Shape 75"/>
          <p:cNvSpPr>
            <a:spLocks noGrp="1"/>
          </p:cNvSpPr>
          <p:nvPr>
            <p:ph type="title"/>
          </p:nvPr>
        </p:nvSpPr>
        <p:spPr>
          <a:xfrm>
            <a:off x="1270000" y="7366000"/>
            <a:ext cx="10464800" cy="1701800"/>
          </a:xfrm>
          <a:prstGeom prst="rect">
            <a:avLst/>
          </a:prstGeom>
          <a:noFill/>
        </p:spPr>
        <p:txBody>
          <a:bodyPr/>
          <a:lstStyle>
            <a:lvl1pPr>
              <a:defRPr sz="84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Title Text</a:t>
            </a:r>
          </a:p>
        </p:txBody>
      </p:sp>
      <p:sp>
        <p:nvSpPr>
          <p:cNvPr id="76" name="Shape 76"/>
          <p:cNvSpPr>
            <a:spLocks noGrp="1"/>
          </p:cNvSpPr>
          <p:nvPr>
            <p:ph type="sldNum" sz="quarter" idx="2"/>
          </p:nvPr>
        </p:nvSpPr>
        <p:spPr>
          <a:xfrm>
            <a:off x="6324600" y="9258300"/>
            <a:ext cx="342900" cy="368300"/>
          </a:xfrm>
          <a:prstGeom prst="rect">
            <a:avLst/>
          </a:prstGeom>
        </p:spPr>
        <p:txBody>
          <a:bodyPr/>
          <a:lstStyle>
            <a:lvl1pPr>
              <a:defRPr sz="18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Horizontal Refl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/>
          </p:cNvSpPr>
          <p:nvPr>
            <p:ph type="pic" sz="half" idx="13"/>
          </p:nvPr>
        </p:nvSpPr>
        <p:spPr>
          <a:xfrm>
            <a:off x="2438400" y="1638300"/>
            <a:ext cx="8128000" cy="4559300"/>
          </a:xfrm>
          <a:prstGeom prst="rect">
            <a:avLst/>
          </a:prstGeom>
          <a:ln w="25400"/>
          <a:effectLst>
            <a:reflection stA="50000" endPos="40000" dir="5400000" sy="-100000" algn="bl" rotWithShape="0"/>
          </a:effectLst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title"/>
          </p:nvPr>
        </p:nvSpPr>
        <p:spPr>
          <a:xfrm>
            <a:off x="1270000" y="7366000"/>
            <a:ext cx="10464800" cy="1701800"/>
          </a:xfrm>
          <a:prstGeom prst="rect">
            <a:avLst/>
          </a:prstGeom>
          <a:noFill/>
        </p:spPr>
        <p:txBody>
          <a:bodyPr/>
          <a:lstStyle>
            <a:lvl1pPr>
              <a:defRPr sz="84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Title Text</a:t>
            </a:r>
          </a:p>
        </p:txBody>
      </p:sp>
      <p:sp>
        <p:nvSpPr>
          <p:cNvPr id="85" name="Shape 85"/>
          <p:cNvSpPr>
            <a:spLocks noGrp="1"/>
          </p:cNvSpPr>
          <p:nvPr>
            <p:ph type="sldNum" sz="quarter" idx="2"/>
          </p:nvPr>
        </p:nvSpPr>
        <p:spPr>
          <a:xfrm>
            <a:off x="6324600" y="9258300"/>
            <a:ext cx="342900" cy="368300"/>
          </a:xfrm>
          <a:prstGeom prst="rect">
            <a:avLst/>
          </a:prstGeom>
        </p:spPr>
        <p:txBody>
          <a:bodyPr/>
          <a:lstStyle>
            <a:lvl1pPr>
              <a:defRPr sz="18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>
            <a:spLocks noGrp="1"/>
          </p:cNvSpPr>
          <p:nvPr>
            <p:ph type="pic" sz="quarter" idx="13"/>
          </p:nvPr>
        </p:nvSpPr>
        <p:spPr>
          <a:xfrm>
            <a:off x="7124700" y="1968500"/>
            <a:ext cx="4216400" cy="5626100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93" name="Shape 93"/>
          <p:cNvSpPr>
            <a:spLocks noGrp="1"/>
          </p:cNvSpPr>
          <p:nvPr>
            <p:ph type="title"/>
          </p:nvPr>
        </p:nvSpPr>
        <p:spPr>
          <a:xfrm>
            <a:off x="635000" y="1409700"/>
            <a:ext cx="5867400" cy="3302000"/>
          </a:xfrm>
          <a:prstGeom prst="rect">
            <a:avLst/>
          </a:prstGeom>
          <a:noFill/>
        </p:spPr>
        <p:txBody>
          <a:bodyPr anchor="b"/>
          <a:lstStyle>
            <a:lvl1pPr>
              <a:defRPr sz="70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Title Text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sz="quarter" idx="1"/>
          </p:nvPr>
        </p:nvSpPr>
        <p:spPr>
          <a:xfrm>
            <a:off x="635000" y="4787900"/>
            <a:ext cx="5867400" cy="33020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400">
                <a:latin typeface="Gill Sans"/>
                <a:ea typeface="Gill Sans"/>
                <a:cs typeface="Gill Sans"/>
                <a:sym typeface="Gill Sans"/>
              </a:defRPr>
            </a:lvl1pPr>
            <a:lvl2pPr marL="0" indent="0" algn="ctr">
              <a:spcBef>
                <a:spcPts val="0"/>
              </a:spcBef>
              <a:buSzTx/>
              <a:buNone/>
              <a:defRPr sz="3400">
                <a:latin typeface="Gill Sans"/>
                <a:ea typeface="Gill Sans"/>
                <a:cs typeface="Gill Sans"/>
                <a:sym typeface="Gill Sans"/>
              </a:defRPr>
            </a:lvl2pPr>
            <a:lvl3pPr marL="0" indent="0" algn="ctr">
              <a:spcBef>
                <a:spcPts val="0"/>
              </a:spcBef>
              <a:buSzTx/>
              <a:buNone/>
              <a:defRPr sz="3400">
                <a:latin typeface="Gill Sans"/>
                <a:ea typeface="Gill Sans"/>
                <a:cs typeface="Gill Sans"/>
                <a:sym typeface="Gill Sans"/>
              </a:defRPr>
            </a:lvl3pPr>
            <a:lvl4pPr marL="0" indent="0" algn="ctr">
              <a:spcBef>
                <a:spcPts val="0"/>
              </a:spcBef>
              <a:buSzTx/>
              <a:buNone/>
              <a:defRPr sz="3400">
                <a:latin typeface="Gill Sans"/>
                <a:ea typeface="Gill Sans"/>
                <a:cs typeface="Gill Sans"/>
                <a:sym typeface="Gill Sans"/>
              </a:defRPr>
            </a:lvl4pPr>
            <a:lvl5pPr marL="0" indent="0" algn="ctr">
              <a:spcBef>
                <a:spcPts val="0"/>
              </a:spcBef>
              <a:buSzTx/>
              <a:buNone/>
              <a:defRPr sz="3400"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xfrm>
            <a:off x="6324600" y="9258300"/>
            <a:ext cx="342900" cy="368300"/>
          </a:xfrm>
          <a:prstGeom prst="rect">
            <a:avLst/>
          </a:prstGeom>
        </p:spPr>
        <p:txBody>
          <a:bodyPr/>
          <a:lstStyle>
            <a:lvl1pPr>
              <a:defRPr sz="18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Vertical Refl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pic" sz="quarter" idx="13"/>
          </p:nvPr>
        </p:nvSpPr>
        <p:spPr>
          <a:xfrm>
            <a:off x="7124700" y="1968500"/>
            <a:ext cx="4216400" cy="5626100"/>
          </a:xfrm>
          <a:prstGeom prst="rect">
            <a:avLst/>
          </a:prstGeom>
          <a:ln w="25400"/>
          <a:effectLst>
            <a:reflection stA="50000" endPos="40000" dir="5400000" sy="-100000" algn="bl" rotWithShape="0"/>
          </a:effectLst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103" name="Shape 103"/>
          <p:cNvSpPr>
            <a:spLocks noGrp="1"/>
          </p:cNvSpPr>
          <p:nvPr>
            <p:ph type="title"/>
          </p:nvPr>
        </p:nvSpPr>
        <p:spPr>
          <a:xfrm>
            <a:off x="635000" y="1409700"/>
            <a:ext cx="5867400" cy="3302000"/>
          </a:xfrm>
          <a:prstGeom prst="rect">
            <a:avLst/>
          </a:prstGeom>
          <a:noFill/>
        </p:spPr>
        <p:txBody>
          <a:bodyPr anchor="b"/>
          <a:lstStyle>
            <a:lvl1pPr>
              <a:defRPr sz="70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Title Text</a:t>
            </a:r>
          </a:p>
        </p:txBody>
      </p:sp>
      <p:sp>
        <p:nvSpPr>
          <p:cNvPr id="104" name="Shape 104"/>
          <p:cNvSpPr>
            <a:spLocks noGrp="1"/>
          </p:cNvSpPr>
          <p:nvPr>
            <p:ph type="body" sz="quarter" idx="1"/>
          </p:nvPr>
        </p:nvSpPr>
        <p:spPr>
          <a:xfrm>
            <a:off x="635000" y="4787900"/>
            <a:ext cx="5867400" cy="33020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400">
                <a:latin typeface="Gill Sans"/>
                <a:ea typeface="Gill Sans"/>
                <a:cs typeface="Gill Sans"/>
                <a:sym typeface="Gill Sans"/>
              </a:defRPr>
            </a:lvl1pPr>
            <a:lvl2pPr marL="0" indent="0" algn="ctr">
              <a:spcBef>
                <a:spcPts val="0"/>
              </a:spcBef>
              <a:buSzTx/>
              <a:buNone/>
              <a:defRPr sz="3400">
                <a:latin typeface="Gill Sans"/>
                <a:ea typeface="Gill Sans"/>
                <a:cs typeface="Gill Sans"/>
                <a:sym typeface="Gill Sans"/>
              </a:defRPr>
            </a:lvl2pPr>
            <a:lvl3pPr marL="0" indent="0" algn="ctr">
              <a:spcBef>
                <a:spcPts val="0"/>
              </a:spcBef>
              <a:buSzTx/>
              <a:buNone/>
              <a:defRPr sz="3400">
                <a:latin typeface="Gill Sans"/>
                <a:ea typeface="Gill Sans"/>
                <a:cs typeface="Gill Sans"/>
                <a:sym typeface="Gill Sans"/>
              </a:defRPr>
            </a:lvl3pPr>
            <a:lvl4pPr marL="0" indent="0" algn="ctr">
              <a:spcBef>
                <a:spcPts val="0"/>
              </a:spcBef>
              <a:buSzTx/>
              <a:buNone/>
              <a:defRPr sz="3400">
                <a:latin typeface="Gill Sans"/>
                <a:ea typeface="Gill Sans"/>
                <a:cs typeface="Gill Sans"/>
                <a:sym typeface="Gill Sans"/>
              </a:defRPr>
            </a:lvl4pPr>
            <a:lvl5pPr marL="0" indent="0" algn="ctr">
              <a:spcBef>
                <a:spcPts val="0"/>
              </a:spcBef>
              <a:buSzTx/>
              <a:buNone/>
              <a:defRPr sz="3400"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5" name="Shape 105"/>
          <p:cNvSpPr>
            <a:spLocks noGrp="1"/>
          </p:cNvSpPr>
          <p:nvPr>
            <p:ph type="sldNum" sz="quarter" idx="2"/>
          </p:nvPr>
        </p:nvSpPr>
        <p:spPr>
          <a:xfrm>
            <a:off x="6324600" y="9258300"/>
            <a:ext cx="342900" cy="368300"/>
          </a:xfrm>
          <a:prstGeom prst="rect">
            <a:avLst/>
          </a:prstGeom>
        </p:spPr>
        <p:txBody>
          <a:bodyPr/>
          <a:lstStyle>
            <a:lvl1pPr>
              <a:defRPr sz="18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>
            <a:spLocks noGrp="1"/>
          </p:cNvSpPr>
          <p:nvPr>
            <p:ph type="pic" sz="quarter" idx="13"/>
          </p:nvPr>
        </p:nvSpPr>
        <p:spPr>
          <a:xfrm>
            <a:off x="7175500" y="2882900"/>
            <a:ext cx="4102100" cy="5473700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113" name="Shape 113"/>
          <p:cNvSpPr>
            <a:spLocks noGrp="1"/>
          </p:cNvSpPr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  <a:noFill/>
        </p:spPr>
        <p:txBody>
          <a:bodyPr/>
          <a:lstStyle>
            <a:lvl1pPr>
              <a:defRPr sz="84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Title Text</a:t>
            </a:r>
          </a:p>
        </p:txBody>
      </p:sp>
      <p:sp>
        <p:nvSpPr>
          <p:cNvPr id="114" name="Shape 114"/>
          <p:cNvSpPr>
            <a:spLocks noGrp="1"/>
          </p:cNvSpPr>
          <p:nvPr>
            <p:ph type="body" sz="half" idx="1"/>
          </p:nvPr>
        </p:nvSpPr>
        <p:spPr>
          <a:xfrm>
            <a:off x="1270000" y="2768600"/>
            <a:ext cx="5041900" cy="5715000"/>
          </a:xfrm>
          <a:prstGeom prst="rect">
            <a:avLst/>
          </a:prstGeom>
        </p:spPr>
        <p:txBody>
          <a:bodyPr/>
          <a:lstStyle>
            <a:lvl1pPr marL="812120" indent="-494620">
              <a:spcBef>
                <a:spcPts val="3800"/>
              </a:spcBef>
              <a:defRPr sz="3200">
                <a:latin typeface="Gill Sans"/>
                <a:ea typeface="Gill Sans"/>
                <a:cs typeface="Gill Sans"/>
                <a:sym typeface="Gill Sans"/>
              </a:defRPr>
            </a:lvl1pPr>
            <a:lvl2pPr marL="1256620" indent="-494620">
              <a:spcBef>
                <a:spcPts val="3800"/>
              </a:spcBef>
              <a:defRPr sz="3200">
                <a:latin typeface="Gill Sans"/>
                <a:ea typeface="Gill Sans"/>
                <a:cs typeface="Gill Sans"/>
                <a:sym typeface="Gill Sans"/>
              </a:defRPr>
            </a:lvl2pPr>
            <a:lvl3pPr marL="1701120" indent="-494620">
              <a:spcBef>
                <a:spcPts val="3800"/>
              </a:spcBef>
              <a:defRPr sz="3200">
                <a:latin typeface="Gill Sans"/>
                <a:ea typeface="Gill Sans"/>
                <a:cs typeface="Gill Sans"/>
                <a:sym typeface="Gill Sans"/>
              </a:defRPr>
            </a:lvl3pPr>
            <a:lvl4pPr marL="2145620" indent="-494620">
              <a:spcBef>
                <a:spcPts val="3800"/>
              </a:spcBef>
              <a:defRPr sz="3200">
                <a:latin typeface="Gill Sans"/>
                <a:ea typeface="Gill Sans"/>
                <a:cs typeface="Gill Sans"/>
                <a:sym typeface="Gill Sans"/>
              </a:defRPr>
            </a:lvl4pPr>
            <a:lvl5pPr marL="2590120" indent="-494620">
              <a:spcBef>
                <a:spcPts val="3800"/>
              </a:spcBef>
              <a:defRPr sz="3200"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5" name="Shape 115"/>
          <p:cNvSpPr>
            <a:spLocks noGrp="1"/>
          </p:cNvSpPr>
          <p:nvPr>
            <p:ph type="sldNum" sz="quarter" idx="2"/>
          </p:nvPr>
        </p:nvSpPr>
        <p:spPr>
          <a:xfrm>
            <a:off x="6324600" y="9258300"/>
            <a:ext cx="342900" cy="368300"/>
          </a:xfrm>
          <a:prstGeom prst="rect">
            <a:avLst/>
          </a:prstGeom>
        </p:spPr>
        <p:txBody>
          <a:bodyPr/>
          <a:lstStyle>
            <a:lvl1pPr>
              <a:defRPr sz="18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ti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/>
        </p:nvSpPr>
        <p:spPr>
          <a:xfrm>
            <a:off x="21159" y="9463921"/>
            <a:ext cx="1288814" cy="2872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>
              <a:defRPr sz="1200">
                <a:latin typeface="Open Sans Light"/>
                <a:ea typeface="Open Sans Light"/>
                <a:cs typeface="Open Sans Light"/>
                <a:sym typeface="Open Sans Light"/>
              </a:defRPr>
            </a:lvl1pPr>
          </a:lstStyle>
          <a:p>
            <a:r>
              <a:rPr dirty="0" smtClean="0"/>
              <a:t>1</a:t>
            </a:r>
            <a:r>
              <a:rPr lang="en-US" dirty="0" smtClean="0"/>
              <a:t>4</a:t>
            </a:r>
            <a:r>
              <a:rPr dirty="0" smtClean="0"/>
              <a:t>  </a:t>
            </a:r>
            <a:r>
              <a:rPr dirty="0"/>
              <a:t>October 2016</a:t>
            </a:r>
          </a:p>
        </p:txBody>
      </p:sp>
      <p:sp>
        <p:nvSpPr>
          <p:cNvPr id="5" name="Shape 5"/>
          <p:cNvSpPr>
            <a:spLocks noGrp="1"/>
          </p:cNvSpPr>
          <p:nvPr>
            <p:ph type="body" idx="1"/>
          </p:nvPr>
        </p:nvSpPr>
        <p:spPr>
          <a:xfrm>
            <a:off x="1270000" y="1282700"/>
            <a:ext cx="10464800" cy="7200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/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-628650" y="2571750"/>
            <a:ext cx="4743450" cy="7181850"/>
          </a:xfrm>
          <a:prstGeom prst="rect">
            <a:avLst/>
          </a:prstGeom>
          <a:solidFill>
            <a:schemeClr val="bg1"/>
          </a:solidFill>
          <a:ln w="25400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-114300" y="1379869"/>
            <a:ext cx="13186192" cy="1431263"/>
          </a:xfrm>
          <a:prstGeom prst="rect">
            <a:avLst/>
          </a:prstGeom>
          <a:solidFill>
            <a:schemeClr val="bg1"/>
          </a:solidFill>
          <a:ln w="25400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5" name="object 6"/>
          <p:cNvSpPr/>
          <p:nvPr userDrawn="1"/>
        </p:nvSpPr>
        <p:spPr>
          <a:xfrm>
            <a:off x="4937125" y="4099737"/>
            <a:ext cx="8067675" cy="5634075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Rectangle 15"/>
          <p:cNvSpPr/>
          <p:nvPr userDrawn="1"/>
        </p:nvSpPr>
        <p:spPr>
          <a:xfrm>
            <a:off x="2132298" y="2626094"/>
            <a:ext cx="4743450" cy="7181850"/>
          </a:xfrm>
          <a:prstGeom prst="rect">
            <a:avLst/>
          </a:prstGeom>
          <a:solidFill>
            <a:schemeClr val="bg1"/>
          </a:solidFill>
          <a:ln w="25400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11" name="pasted-image.tiff"/>
          <p:cNvPicPr>
            <a:picLocks noChangeAspect="1"/>
          </p:cNvPicPr>
          <p:nvPr userDrawn="1"/>
        </p:nvPicPr>
        <p:blipFill>
          <a:blip r:embed="rId14">
            <a:extLst/>
          </a:blip>
          <a:stretch>
            <a:fillRect/>
          </a:stretch>
        </p:blipFill>
        <p:spPr>
          <a:xfrm>
            <a:off x="9279459" y="0"/>
            <a:ext cx="3551492" cy="13671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63" y="70798"/>
            <a:ext cx="1113473" cy="159067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transition spd="med"/>
  <p:timing>
    <p:tnLst>
      <p:par>
        <p:cTn id="1" dur="indefinite" restart="never" nodeType="tmRoot"/>
      </p:par>
    </p:tnLst>
  </p:timing>
  <p:txStyles>
    <p:title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FFFFFF"/>
          </a:solidFill>
          <a:uFillTx/>
          <a:latin typeface="Open Sans Light"/>
          <a:ea typeface="Open Sans Light"/>
          <a:cs typeface="Open Sans Light"/>
          <a:sym typeface="Open Sans Light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FFFFFF"/>
          </a:solidFill>
          <a:uFillTx/>
          <a:latin typeface="Open Sans Light"/>
          <a:ea typeface="Open Sans Light"/>
          <a:cs typeface="Open Sans Light"/>
          <a:sym typeface="Open Sans Light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FFFFFF"/>
          </a:solidFill>
          <a:uFillTx/>
          <a:latin typeface="Open Sans Light"/>
          <a:ea typeface="Open Sans Light"/>
          <a:cs typeface="Open Sans Light"/>
          <a:sym typeface="Open Sans Light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FFFFFF"/>
          </a:solidFill>
          <a:uFillTx/>
          <a:latin typeface="Open Sans Light"/>
          <a:ea typeface="Open Sans Light"/>
          <a:cs typeface="Open Sans Light"/>
          <a:sym typeface="Open Sans Light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FFFFFF"/>
          </a:solidFill>
          <a:uFillTx/>
          <a:latin typeface="Open Sans Light"/>
          <a:ea typeface="Open Sans Light"/>
          <a:cs typeface="Open Sans Light"/>
          <a:sym typeface="Open Sans Light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FFFFFF"/>
          </a:solidFill>
          <a:uFillTx/>
          <a:latin typeface="Open Sans Light"/>
          <a:ea typeface="Open Sans Light"/>
          <a:cs typeface="Open Sans Light"/>
          <a:sym typeface="Open Sans Light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FFFFFF"/>
          </a:solidFill>
          <a:uFillTx/>
          <a:latin typeface="Open Sans Light"/>
          <a:ea typeface="Open Sans Light"/>
          <a:cs typeface="Open Sans Light"/>
          <a:sym typeface="Open Sans Light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FFFFFF"/>
          </a:solidFill>
          <a:uFillTx/>
          <a:latin typeface="Open Sans Light"/>
          <a:ea typeface="Open Sans Light"/>
          <a:cs typeface="Open Sans Light"/>
          <a:sym typeface="Open Sans Light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FFFFFF"/>
          </a:solidFill>
          <a:uFillTx/>
          <a:latin typeface="Open Sans Light"/>
          <a:ea typeface="Open Sans Light"/>
          <a:cs typeface="Open Sans Light"/>
          <a:sym typeface="Open Sans Light"/>
        </a:defRPr>
      </a:lvl9pPr>
    </p:titleStyle>
    <p:bodyStyle>
      <a:lvl1pPr marL="889000" marR="0" indent="-571500" algn="l" defTabSz="584200" latinLnBrk="0">
        <a:lnSpc>
          <a:spcPct val="100000"/>
        </a:lnSpc>
        <a:spcBef>
          <a:spcPts val="2400"/>
        </a:spcBef>
        <a:spcAft>
          <a:spcPts val="0"/>
        </a:spcAft>
        <a:buClrTx/>
        <a:buSzPct val="171000"/>
        <a:buFontTx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Open Sans Light"/>
          <a:ea typeface="Open Sans Light"/>
          <a:cs typeface="Open Sans Light"/>
          <a:sym typeface="Open Sans Light"/>
        </a:defRPr>
      </a:lvl1pPr>
      <a:lvl2pPr marL="1333500" marR="0" indent="-571500" algn="l" defTabSz="584200" latinLnBrk="0">
        <a:lnSpc>
          <a:spcPct val="100000"/>
        </a:lnSpc>
        <a:spcBef>
          <a:spcPts val="2400"/>
        </a:spcBef>
        <a:spcAft>
          <a:spcPts val="0"/>
        </a:spcAft>
        <a:buClrTx/>
        <a:buSzPct val="171000"/>
        <a:buFontTx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Open Sans Light"/>
          <a:ea typeface="Open Sans Light"/>
          <a:cs typeface="Open Sans Light"/>
          <a:sym typeface="Open Sans Light"/>
        </a:defRPr>
      </a:lvl2pPr>
      <a:lvl3pPr marL="1778000" marR="0" indent="-571500" algn="l" defTabSz="584200" latinLnBrk="0">
        <a:lnSpc>
          <a:spcPct val="100000"/>
        </a:lnSpc>
        <a:spcBef>
          <a:spcPts val="2400"/>
        </a:spcBef>
        <a:spcAft>
          <a:spcPts val="0"/>
        </a:spcAft>
        <a:buClrTx/>
        <a:buSzPct val="171000"/>
        <a:buFontTx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Open Sans Light"/>
          <a:ea typeface="Open Sans Light"/>
          <a:cs typeface="Open Sans Light"/>
          <a:sym typeface="Open Sans Light"/>
        </a:defRPr>
      </a:lvl3pPr>
      <a:lvl4pPr marL="2222500" marR="0" indent="-571500" algn="l" defTabSz="584200" latinLnBrk="0">
        <a:lnSpc>
          <a:spcPct val="100000"/>
        </a:lnSpc>
        <a:spcBef>
          <a:spcPts val="2400"/>
        </a:spcBef>
        <a:spcAft>
          <a:spcPts val="0"/>
        </a:spcAft>
        <a:buClrTx/>
        <a:buSzPct val="171000"/>
        <a:buFontTx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Open Sans Light"/>
          <a:ea typeface="Open Sans Light"/>
          <a:cs typeface="Open Sans Light"/>
          <a:sym typeface="Open Sans Light"/>
        </a:defRPr>
      </a:lvl4pPr>
      <a:lvl5pPr marL="2667000" marR="0" indent="-571500" algn="l" defTabSz="584200" latinLnBrk="0">
        <a:lnSpc>
          <a:spcPct val="100000"/>
        </a:lnSpc>
        <a:spcBef>
          <a:spcPts val="2400"/>
        </a:spcBef>
        <a:spcAft>
          <a:spcPts val="0"/>
        </a:spcAft>
        <a:buClrTx/>
        <a:buSzPct val="171000"/>
        <a:buFontTx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Open Sans Light"/>
          <a:ea typeface="Open Sans Light"/>
          <a:cs typeface="Open Sans Light"/>
          <a:sym typeface="Open Sans Light"/>
        </a:defRPr>
      </a:lvl5pPr>
      <a:lvl6pPr marL="3022600" marR="0" indent="-571500" algn="l" defTabSz="584200" latinLnBrk="0">
        <a:lnSpc>
          <a:spcPct val="100000"/>
        </a:lnSpc>
        <a:spcBef>
          <a:spcPts val="2400"/>
        </a:spcBef>
        <a:spcAft>
          <a:spcPts val="0"/>
        </a:spcAft>
        <a:buClrTx/>
        <a:buSzPct val="171000"/>
        <a:buFontTx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Open Sans Light"/>
          <a:ea typeface="Open Sans Light"/>
          <a:cs typeface="Open Sans Light"/>
          <a:sym typeface="Open Sans Light"/>
        </a:defRPr>
      </a:lvl6pPr>
      <a:lvl7pPr marL="3378200" marR="0" indent="-571500" algn="l" defTabSz="584200" latinLnBrk="0">
        <a:lnSpc>
          <a:spcPct val="100000"/>
        </a:lnSpc>
        <a:spcBef>
          <a:spcPts val="2400"/>
        </a:spcBef>
        <a:spcAft>
          <a:spcPts val="0"/>
        </a:spcAft>
        <a:buClrTx/>
        <a:buSzPct val="171000"/>
        <a:buFontTx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Open Sans Light"/>
          <a:ea typeface="Open Sans Light"/>
          <a:cs typeface="Open Sans Light"/>
          <a:sym typeface="Open Sans Light"/>
        </a:defRPr>
      </a:lvl7pPr>
      <a:lvl8pPr marL="3733800" marR="0" indent="-571500" algn="l" defTabSz="584200" latinLnBrk="0">
        <a:lnSpc>
          <a:spcPct val="100000"/>
        </a:lnSpc>
        <a:spcBef>
          <a:spcPts val="2400"/>
        </a:spcBef>
        <a:spcAft>
          <a:spcPts val="0"/>
        </a:spcAft>
        <a:buClrTx/>
        <a:buSzPct val="171000"/>
        <a:buFontTx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Open Sans Light"/>
          <a:ea typeface="Open Sans Light"/>
          <a:cs typeface="Open Sans Light"/>
          <a:sym typeface="Open Sans Light"/>
        </a:defRPr>
      </a:lvl8pPr>
      <a:lvl9pPr marL="4089400" marR="0" indent="-571500" algn="l" defTabSz="584200" latinLnBrk="0">
        <a:lnSpc>
          <a:spcPct val="100000"/>
        </a:lnSpc>
        <a:spcBef>
          <a:spcPts val="2400"/>
        </a:spcBef>
        <a:spcAft>
          <a:spcPts val="0"/>
        </a:spcAft>
        <a:buClrTx/>
        <a:buSzPct val="171000"/>
        <a:buFontTx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Open Sans Light"/>
          <a:ea typeface="Open Sans Light"/>
          <a:cs typeface="Open Sans Light"/>
          <a:sym typeface="Open Sans Light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Open Sans Light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Open Sans Light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Open Sans Light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Open Sans Light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Open Sans Light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Open Sans Light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Open Sans Light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Open Sans Light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Open Sans Light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3763" y="519113"/>
            <a:ext cx="11217275" cy="18859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hu-H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3763" y="2597150"/>
            <a:ext cx="11217275" cy="6188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763" y="9040813"/>
            <a:ext cx="2925762" cy="5191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479741-1429-4B34-96D7-1C61D1D76687}" type="datetimeFigureOut">
              <a:rPr lang="hu-HU" smtClean="0"/>
              <a:t>2018.01.09.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308475" y="9040813"/>
            <a:ext cx="4387850" cy="5191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85275" y="9040813"/>
            <a:ext cx="2925763" cy="5191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5E87F0-A26C-4BAD-87D1-770DC2DC9F9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445541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cloud.mta.hu/projektek" TargetMode="External"/><Relationship Id="rId4" Type="http://schemas.openxmlformats.org/officeDocument/2006/relationships/hyperlink" Target="https://cloud.mta.hu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841392" y="2312324"/>
            <a:ext cx="10184614" cy="145680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lvl="0">
              <a:defRPr/>
            </a:pPr>
            <a:r>
              <a:rPr kumimoji="0" lang="hu-HU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Gill Sans"/>
              </a:rPr>
              <a:t>  </a:t>
            </a:r>
            <a:r>
              <a:rPr lang="hu-HU" sz="4400" dirty="0" smtClean="0"/>
              <a:t>Kih</a:t>
            </a:r>
            <a:r>
              <a:rPr lang="hu-HU" sz="4400" dirty="0"/>
              <a:t>í</a:t>
            </a:r>
            <a:r>
              <a:rPr lang="hu-HU" sz="4400" dirty="0" smtClean="0"/>
              <a:t>vások </a:t>
            </a:r>
            <a:r>
              <a:rPr lang="hu-HU" sz="4400" dirty="0"/>
              <a:t>előtt a társadalomtudományok művelői</a:t>
            </a:r>
            <a:endParaRPr kumimoji="0" lang="hu-HU" sz="4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Gill Sans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3980339" y="6193665"/>
            <a:ext cx="4964500" cy="268791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Gill Sans"/>
              </a:rPr>
              <a:t>Lévai Péter</a:t>
            </a:r>
            <a:r>
              <a:rPr kumimoji="0" lang="hu-HU" sz="2800" b="1" i="0" u="none" strike="noStrike" kern="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Gill Sans"/>
              </a:rPr>
              <a:t>1</a:t>
            </a:r>
            <a:r>
              <a:rPr kumimoji="0" lang="hu-HU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Gill Sans"/>
              </a:rPr>
              <a:t> és </a:t>
            </a:r>
            <a:r>
              <a:rPr kumimoji="0" lang="hu-HU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Gill Sans"/>
              </a:rPr>
              <a:t>Telcs</a:t>
            </a:r>
            <a:r>
              <a:rPr kumimoji="0" lang="hu-HU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Gill Sans"/>
              </a:rPr>
              <a:t> András</a:t>
            </a:r>
            <a:r>
              <a:rPr kumimoji="0" lang="hu-HU" sz="2800" b="1" i="0" u="none" strike="noStrike" kern="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Gill Sans"/>
              </a:rPr>
              <a:t>1,2,3</a:t>
            </a:r>
            <a:endParaRPr kumimoji="0" lang="hu-HU" sz="28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Gill Sans"/>
            </a:endParaRPr>
          </a:p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1" i="0" u="none" strike="noStrike" kern="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Gill Sans"/>
              </a:rPr>
              <a:t>1</a:t>
            </a:r>
            <a:r>
              <a:rPr kumimoji="0" lang="hu-HU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Gill Sans"/>
              </a:rPr>
              <a:t>MTA Wigner FK</a:t>
            </a:r>
          </a:p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1" i="0" u="none" strike="noStrike" kern="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Gill Sans"/>
              </a:rPr>
              <a:t>2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Pannon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Egyetem</a:t>
            </a:r>
            <a:r>
              <a:rPr kumimoji="0" lang="hu-HU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Gill Sans"/>
              </a:rPr>
              <a:t>, </a:t>
            </a:r>
            <a:r>
              <a:rPr kumimoji="0" lang="hu-HU" sz="2800" b="1" i="0" u="none" strike="noStrike" kern="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Gill Sans"/>
              </a:rPr>
              <a:t>3</a:t>
            </a:r>
            <a:r>
              <a:rPr kumimoji="0" lang="hu-HU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Gill Sans"/>
              </a:rPr>
              <a:t>BME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kumimoji="0" lang="hu-HU" sz="28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Gill Sans"/>
            </a:endParaRPr>
          </a:p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8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Gill Sans"/>
            </a:endParaRPr>
          </a:p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8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Gill Sans"/>
            </a:endParaRPr>
          </a:p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Gill Sans"/>
              </a:rPr>
              <a:t>2017. November 14.  MTA</a:t>
            </a:r>
            <a:endParaRPr kumimoji="0" lang="hu-HU" sz="28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79126324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hu-HU" dirty="0" smtClean="0"/>
              <a:t>			  </a:t>
            </a:r>
            <a:r>
              <a:rPr lang="en-US" dirty="0" err="1" smtClean="0"/>
              <a:t>Hajt</a:t>
            </a:r>
            <a:r>
              <a:rPr lang="hu-HU" dirty="0" smtClean="0"/>
              <a:t>ó</a:t>
            </a:r>
            <a:r>
              <a:rPr lang="en-US" dirty="0" err="1" smtClean="0"/>
              <a:t>er</a:t>
            </a:r>
            <a:r>
              <a:rPr lang="hu-HU" dirty="0" smtClean="0"/>
              <a:t>ő</a:t>
            </a:r>
            <a:r>
              <a:rPr lang="en-US" dirty="0" smtClean="0"/>
              <a:t>k</a:t>
            </a:r>
            <a:r>
              <a:rPr lang="hu-HU" dirty="0" smtClean="0"/>
              <a:t>      </a:t>
            </a:r>
            <a:endParaRPr lang="hu-H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15875" y="1068946"/>
            <a:ext cx="14923630" cy="9177283"/>
          </a:xfrm>
        </p:spPr>
        <p:txBody>
          <a:bodyPr/>
          <a:lstStyle/>
          <a:p>
            <a:r>
              <a:rPr lang="hu-HU" dirty="0" err="1" smtClean="0"/>
              <a:t>Moor</a:t>
            </a:r>
            <a:r>
              <a:rPr lang="hu-HU" dirty="0" smtClean="0"/>
              <a:t> </a:t>
            </a:r>
            <a:r>
              <a:rPr lang="hu-HU" dirty="0" err="1" smtClean="0"/>
              <a:t>law</a:t>
            </a:r>
            <a:r>
              <a:rPr lang="en-US" dirty="0" smtClean="0"/>
              <a:t>, </a:t>
            </a:r>
            <a:r>
              <a:rPr lang="en-US" dirty="0" err="1" smtClean="0"/>
              <a:t>GPU,multicore</a:t>
            </a:r>
            <a:r>
              <a:rPr lang="en-US" dirty="0" smtClean="0"/>
              <a:t>….</a:t>
            </a:r>
            <a:endParaRPr lang="hu-HU" dirty="0" smtClean="0"/>
          </a:p>
          <a:p>
            <a:r>
              <a:rPr lang="hu-HU" dirty="0" smtClean="0"/>
              <a:t>Matematika, számítástudomány, </a:t>
            </a:r>
            <a:r>
              <a:rPr lang="hu-HU" dirty="0" err="1" smtClean="0"/>
              <a:t>econophysics</a:t>
            </a:r>
            <a:endParaRPr lang="hu-HU" dirty="0" smtClean="0"/>
          </a:p>
          <a:p>
            <a:r>
              <a:rPr lang="hu-HU" dirty="0" smtClean="0"/>
              <a:t>Adatbányászat</a:t>
            </a:r>
          </a:p>
          <a:p>
            <a:r>
              <a:rPr lang="hu-HU" dirty="0" smtClean="0"/>
              <a:t>Genetikus algoritmusok</a:t>
            </a:r>
          </a:p>
          <a:p>
            <a:r>
              <a:rPr lang="hu-HU" dirty="0" smtClean="0"/>
              <a:t>Neurális hálók</a:t>
            </a:r>
          </a:p>
          <a:p>
            <a:r>
              <a:rPr lang="hu-HU" dirty="0" smtClean="0"/>
              <a:t>Multi ágens szimuláció</a:t>
            </a:r>
          </a:p>
          <a:p>
            <a:r>
              <a:rPr lang="hu-HU" dirty="0" smtClean="0"/>
              <a:t>Big Data</a:t>
            </a:r>
          </a:p>
          <a:p>
            <a:r>
              <a:rPr lang="hu-HU" dirty="0" smtClean="0"/>
              <a:t>Open </a:t>
            </a:r>
            <a:r>
              <a:rPr lang="hu-HU" dirty="0" err="1" smtClean="0"/>
              <a:t>data</a:t>
            </a:r>
            <a:endParaRPr lang="hu-HU" dirty="0" smtClean="0"/>
          </a:p>
          <a:p>
            <a:r>
              <a:rPr lang="hu-HU" dirty="0" err="1" smtClean="0"/>
              <a:t>Social</a:t>
            </a:r>
            <a:r>
              <a:rPr lang="hu-HU" dirty="0" smtClean="0"/>
              <a:t> </a:t>
            </a:r>
            <a:r>
              <a:rPr lang="hu-HU" dirty="0" err="1" smtClean="0"/>
              <a:t>media</a:t>
            </a:r>
            <a:endParaRPr lang="hu-HU" dirty="0" smtClean="0"/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3904214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Hajt</a:t>
            </a:r>
            <a:r>
              <a:rPr lang="hu-HU" dirty="0"/>
              <a:t>ó</a:t>
            </a:r>
            <a:r>
              <a:rPr lang="en-US" dirty="0" err="1"/>
              <a:t>er</a:t>
            </a:r>
            <a:r>
              <a:rPr lang="hu-HU" dirty="0"/>
              <a:t>ő</a:t>
            </a:r>
            <a:r>
              <a:rPr lang="en-US" dirty="0"/>
              <a:t>k </a:t>
            </a:r>
            <a:r>
              <a:rPr lang="hu-HU" dirty="0"/>
              <a:t>é</a:t>
            </a:r>
            <a:r>
              <a:rPr lang="en-US" dirty="0"/>
              <a:t>s g</a:t>
            </a:r>
            <a:r>
              <a:rPr lang="hu-HU" dirty="0"/>
              <a:t>á</a:t>
            </a:r>
            <a:r>
              <a:rPr lang="en-US" dirty="0" err="1"/>
              <a:t>tak</a:t>
            </a:r>
            <a:endParaRPr lang="hu-HU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01310" y="1732236"/>
            <a:ext cx="14535807" cy="817639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4414344" y="1686910"/>
            <a:ext cx="6306206" cy="8513379"/>
          </a:xfrm>
          <a:prstGeom prst="rect">
            <a:avLst/>
          </a:prstGeom>
          <a:solidFill>
            <a:srgbClr val="FFFFFF"/>
          </a:solidFill>
          <a:ln w="25400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hu-HU" sz="2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782913" y="1539765"/>
            <a:ext cx="6306206" cy="8513379"/>
          </a:xfrm>
          <a:prstGeom prst="rect">
            <a:avLst/>
          </a:prstGeom>
          <a:solidFill>
            <a:srgbClr val="FFFFFF"/>
          </a:solidFill>
          <a:ln w="25400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hu-HU" sz="2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082455" y="4449928"/>
            <a:ext cx="6232635" cy="3980577"/>
          </a:xfrm>
          <a:prstGeom prst="rect">
            <a:avLst/>
          </a:prstGeom>
          <a:solidFill>
            <a:srgbClr val="FFFFFF"/>
          </a:solidFill>
          <a:ln w="25400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Gill Sans"/>
                <a:ea typeface="Gill Sans"/>
                <a:cs typeface="Gill Sans"/>
                <a:sym typeface="Gill Sans"/>
              </a:rPr>
              <a:t>Survey</a:t>
            </a:r>
          </a:p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2800" dirty="0"/>
          </a:p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Gill Sans"/>
                <a:ea typeface="Gill Sans"/>
                <a:cs typeface="Gill Sans"/>
                <a:sym typeface="Gill Sans"/>
              </a:rPr>
              <a:t> first round 	10000 </a:t>
            </a:r>
          </a:p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Gill Sans"/>
                <a:ea typeface="Gill Sans"/>
                <a:cs typeface="Gill Sans"/>
                <a:sym typeface="Gill Sans"/>
              </a:rPr>
              <a:t> second round 543819 </a:t>
            </a:r>
          </a:p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spc="0" normalizeH="0" baseline="0" dirty="0" smtClean="0">
              <a:ln>
                <a:noFill/>
              </a:ln>
              <a:solidFill>
                <a:srgbClr val="000000"/>
              </a:solidFill>
              <a:effectLst/>
              <a:uFillTx/>
              <a:latin typeface="Gill Sans"/>
              <a:ea typeface="Gill Sans"/>
              <a:cs typeface="Gill Sans"/>
              <a:sym typeface="Gill Sans"/>
            </a:endParaRPr>
          </a:p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Gill Sans"/>
                <a:ea typeface="Gill Sans"/>
                <a:cs typeface="Gill Sans"/>
                <a:sym typeface="Gill Sans"/>
              </a:rPr>
              <a:t>Social scientist all around</a:t>
            </a:r>
            <a:endParaRPr kumimoji="0" lang="hu-HU" sz="2800" b="0" i="0" u="none" strike="noStrike" cap="none" spc="0" normalizeH="0" baseline="0" dirty="0" smtClean="0">
              <a:ln>
                <a:noFill/>
              </a:ln>
              <a:solidFill>
                <a:srgbClr val="000000"/>
              </a:solidFill>
              <a:effectLst/>
              <a:uFillTx/>
              <a:latin typeface="Gill Sans"/>
              <a:ea typeface="Gill Sans"/>
              <a:cs typeface="Gill Sans"/>
              <a:sym typeface="Gill Sans"/>
            </a:endParaRPr>
          </a:p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Gill Sans"/>
                <a:ea typeface="Gill Sans"/>
                <a:cs typeface="Gill Sans"/>
                <a:sym typeface="Gill Sans"/>
              </a:rPr>
              <a:t>the world</a:t>
            </a:r>
          </a:p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2800" dirty="0"/>
          </a:p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Gill Sans"/>
                <a:ea typeface="Gill Sans"/>
                <a:cs typeface="Gill Sans"/>
                <a:sym typeface="Gill Sans"/>
              </a:rPr>
              <a:t>9412 full respond</a:t>
            </a:r>
            <a:endParaRPr kumimoji="0" lang="hu-HU" sz="2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9168825"/>
            <a:ext cx="138701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>
                <a:solidFill>
                  <a:srgbClr val="0070C0"/>
                </a:solidFill>
              </a:rPr>
              <a:t>https://us.sagepub.com/sites/default/files/compsocsci.pdf</a:t>
            </a:r>
          </a:p>
        </p:txBody>
      </p:sp>
    </p:spTree>
    <p:extLst>
      <p:ext uri="{BB962C8B-B14F-4D97-AF65-F5344CB8AC3E}">
        <p14:creationId xmlns:p14="http://schemas.microsoft.com/office/powerpoint/2010/main" val="11032446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12344" y="-126124"/>
            <a:ext cx="16076156" cy="9042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76972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27435" y="0"/>
            <a:ext cx="18288000" cy="10287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4572000" y="-457200"/>
            <a:ext cx="7220606" cy="11098924"/>
          </a:xfrm>
          <a:prstGeom prst="rect">
            <a:avLst/>
          </a:prstGeom>
          <a:solidFill>
            <a:srgbClr val="FFFFFF"/>
          </a:solidFill>
          <a:ln w="25400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hu-HU" sz="2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879724" y="-273269"/>
            <a:ext cx="7220606" cy="11098924"/>
          </a:xfrm>
          <a:prstGeom prst="rect">
            <a:avLst/>
          </a:prstGeom>
          <a:solidFill>
            <a:srgbClr val="FFFFFF"/>
          </a:solidFill>
          <a:ln w="25400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hu-HU" sz="2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" name="Oval 1"/>
          <p:cNvSpPr/>
          <p:nvPr/>
        </p:nvSpPr>
        <p:spPr>
          <a:xfrm>
            <a:off x="3564835" y="914400"/>
            <a:ext cx="1417982" cy="331304"/>
          </a:xfrm>
          <a:prstGeom prst="ellipse">
            <a:avLst/>
          </a:prstGeom>
          <a:noFill/>
          <a:ln w="25400" cap="flat">
            <a:solidFill>
              <a:srgbClr val="FF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hu-HU" sz="2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Gill Sans"/>
              <a:ea typeface="Gill Sans"/>
              <a:cs typeface="Gill Sans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63049208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41600" y="-266700"/>
            <a:ext cx="18288000" cy="1028700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-765866" y="1879600"/>
            <a:ext cx="8385865" cy="647700"/>
          </a:xfrm>
          <a:prstGeom prst="ellipse">
            <a:avLst/>
          </a:prstGeom>
          <a:noFill/>
          <a:ln w="25400" cap="flat">
            <a:solidFill>
              <a:srgbClr val="FF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hu-HU" sz="2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6" name="Oval 5"/>
          <p:cNvSpPr/>
          <p:nvPr/>
        </p:nvSpPr>
        <p:spPr>
          <a:xfrm>
            <a:off x="-1667566" y="7848600"/>
            <a:ext cx="9681266" cy="1511300"/>
          </a:xfrm>
          <a:prstGeom prst="ellipse">
            <a:avLst/>
          </a:prstGeom>
          <a:noFill/>
          <a:ln w="25400" cap="flat">
            <a:solidFill>
              <a:srgbClr val="FF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hu-HU" sz="2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8" name="Oval 7"/>
          <p:cNvSpPr/>
          <p:nvPr/>
        </p:nvSpPr>
        <p:spPr>
          <a:xfrm>
            <a:off x="-981766" y="6108700"/>
            <a:ext cx="8385865" cy="647700"/>
          </a:xfrm>
          <a:prstGeom prst="ellipse">
            <a:avLst/>
          </a:prstGeom>
          <a:noFill/>
          <a:ln w="25400" cap="flat">
            <a:solidFill>
              <a:srgbClr val="FF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hu-HU" sz="2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9" name="Oval 8"/>
          <p:cNvSpPr/>
          <p:nvPr/>
        </p:nvSpPr>
        <p:spPr>
          <a:xfrm>
            <a:off x="-765866" y="5283200"/>
            <a:ext cx="8385865" cy="647700"/>
          </a:xfrm>
          <a:prstGeom prst="ellipse">
            <a:avLst/>
          </a:prstGeom>
          <a:noFill/>
          <a:ln w="25400" cap="flat">
            <a:solidFill>
              <a:srgbClr val="FF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hu-HU" sz="2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-194366" y="3962400"/>
            <a:ext cx="8639866" cy="965200"/>
          </a:xfrm>
          <a:prstGeom prst="ellipse">
            <a:avLst/>
          </a:prstGeom>
          <a:noFill/>
          <a:ln w="25400" cap="flat">
            <a:solidFill>
              <a:srgbClr val="FF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hu-HU" sz="2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-143566" y="1028700"/>
            <a:ext cx="8385865" cy="647700"/>
          </a:xfrm>
          <a:prstGeom prst="ellipse">
            <a:avLst/>
          </a:prstGeom>
          <a:noFill/>
          <a:ln w="25400" cap="flat">
            <a:solidFill>
              <a:srgbClr val="FF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hu-HU" sz="2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Gill Sans"/>
              <a:ea typeface="Gill Sans"/>
              <a:cs typeface="Gill Sans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44437419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41600" y="-26670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67522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41600" y="-26670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97086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41600" y="-26670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78837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56490" y="603250"/>
            <a:ext cx="18288000" cy="10287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2656490" y="9143562"/>
            <a:ext cx="17576800" cy="2680138"/>
          </a:xfrm>
          <a:prstGeom prst="rect">
            <a:avLst/>
          </a:prstGeom>
          <a:solidFill>
            <a:srgbClr val="FFFFFF"/>
          </a:solidFill>
          <a:ln w="25400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hu-HU" sz="2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1493038" y="-1670269"/>
            <a:ext cx="17576800" cy="2680138"/>
          </a:xfrm>
          <a:prstGeom prst="rect">
            <a:avLst/>
          </a:prstGeom>
          <a:solidFill>
            <a:srgbClr val="FFFFFF"/>
          </a:solidFill>
          <a:ln w="25400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hu-HU" sz="2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1780190" y="8413531"/>
            <a:ext cx="17576800" cy="2680138"/>
          </a:xfrm>
          <a:prstGeom prst="rect">
            <a:avLst/>
          </a:prstGeom>
          <a:solidFill>
            <a:srgbClr val="FFFFFF"/>
          </a:solidFill>
          <a:ln w="25400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hu-HU" sz="2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Gill Sans"/>
              <a:ea typeface="Gill Sans"/>
              <a:cs typeface="Gill Sans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89686909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14600" y="558800"/>
            <a:ext cx="18288000" cy="10287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018190" y="-1930838"/>
            <a:ext cx="17576800" cy="2680138"/>
          </a:xfrm>
          <a:prstGeom prst="rect">
            <a:avLst/>
          </a:prstGeom>
          <a:solidFill>
            <a:srgbClr val="FFFFFF"/>
          </a:solidFill>
          <a:ln w="25400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hu-HU" sz="2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Gill Sans"/>
              <a:ea typeface="Gill Sans"/>
              <a:cs typeface="Gill Sans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2822605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583513" y="209304"/>
            <a:ext cx="6992299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Gill Sans"/>
              </a:rPr>
              <a:t>Mit adtak nekünk a számítógépek?</a:t>
            </a:r>
          </a:p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Gill Sans"/>
              </a:rPr>
              <a:t>Min írhatjuk meg </a:t>
            </a:r>
            <a:r>
              <a:rPr kumimoji="0" lang="hu-HU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Gill Sans"/>
              </a:rPr>
              <a:t>adiplomamunkánkat</a:t>
            </a:r>
            <a:endParaRPr kumimoji="0" lang="hu-HU" sz="32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Gill Sans"/>
            </a:endParaRPr>
          </a:p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Gill Sans"/>
              </a:rPr>
              <a:t>é</a:t>
            </a:r>
            <a:r>
              <a:rPr kumimoji="0" lang="hu-HU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Gill Sans"/>
              </a:rPr>
              <a:t>s/vagy a könyvünket ?</a:t>
            </a:r>
            <a:endParaRPr kumimoji="0" lang="hu-HU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Gill Sans"/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63076" y="3386137"/>
            <a:ext cx="3048000" cy="3590925"/>
          </a:xfrm>
          <a:prstGeom prst="rect">
            <a:avLst/>
          </a:prstGeom>
        </p:spPr>
      </p:pic>
      <p:sp>
        <p:nvSpPr>
          <p:cNvPr id="6" name="Szövegdoboz 5"/>
          <p:cNvSpPr txBox="1"/>
          <p:nvPr/>
        </p:nvSpPr>
        <p:spPr>
          <a:xfrm>
            <a:off x="435993" y="2262864"/>
            <a:ext cx="8654886" cy="699678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l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Gill Sans"/>
              </a:rPr>
              <a:t>1982: CASIO FX-700P</a:t>
            </a:r>
          </a:p>
          <a:p>
            <a:pPr marL="0" marR="0" lvl="0" indent="0" algn="l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200" b="1" i="0" u="none" strike="noStrike" kern="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Gill Sans"/>
              </a:rPr>
              <a:t>	</a:t>
            </a:r>
            <a:r>
              <a:rPr kumimoji="0" lang="hu-HU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Gill Sans"/>
              </a:rPr>
              <a:t>	CPU: 455 kHz; RAM: 2KB;   HD: 12 KB</a:t>
            </a:r>
          </a:p>
          <a:p>
            <a:pPr marL="0" marR="0" lvl="0" indent="0" algn="l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3200" b="1" i="0" u="none" strike="noStrike" kern="0" cap="none" spc="0" normalizeH="0" baseline="0" noProof="0" dirty="0">
              <a:ln>
                <a:noFill/>
              </a:ln>
              <a:solidFill>
                <a:srgbClr val="0066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Gill Sans"/>
            </a:endParaRPr>
          </a:p>
          <a:p>
            <a:pPr marL="0" marR="0" lvl="0" indent="0" algn="l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Gill Sans"/>
              </a:rPr>
              <a:t>1992: PC 386</a:t>
            </a:r>
          </a:p>
          <a:p>
            <a:pPr marL="0" marR="0" lvl="0" indent="0" algn="l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200" b="1" i="0" u="none" strike="noStrike" kern="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Gill Sans"/>
              </a:rPr>
              <a:t>	</a:t>
            </a:r>
            <a:r>
              <a:rPr kumimoji="0" lang="hu-HU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Gill Sans"/>
              </a:rPr>
              <a:t>	CPU: 25 MHz; RAM: 2 MB;  HD: 20 MB</a:t>
            </a:r>
          </a:p>
          <a:p>
            <a:pPr marL="0" marR="0" lvl="0" indent="0" algn="l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3200" b="1" i="0" u="none" strike="noStrike" kern="0" cap="none" spc="0" normalizeH="0" baseline="0" noProof="0" dirty="0">
              <a:ln>
                <a:noFill/>
              </a:ln>
              <a:solidFill>
                <a:srgbClr val="0066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Gill Sans"/>
            </a:endParaRPr>
          </a:p>
          <a:p>
            <a:pPr marL="0" marR="0" lvl="0" indent="0" algn="l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Gill Sans"/>
              </a:rPr>
              <a:t>2002: Laptop (Pentium </a:t>
            </a:r>
            <a:r>
              <a:rPr kumimoji="0" lang="hu-HU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Gill Sans"/>
              </a:rPr>
              <a:t>Proc</a:t>
            </a:r>
            <a:r>
              <a:rPr kumimoji="0" lang="hu-HU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Gill Sans"/>
              </a:rPr>
              <a:t>)</a:t>
            </a:r>
          </a:p>
          <a:p>
            <a:pPr marL="0" marR="0" lvl="0" indent="0" algn="l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200" b="1" i="0" u="none" strike="noStrike" kern="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Gill Sans"/>
              </a:rPr>
              <a:t>	</a:t>
            </a:r>
            <a:r>
              <a:rPr kumimoji="0" lang="hu-HU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Gill Sans"/>
              </a:rPr>
              <a:t>	CPU:  2.5 </a:t>
            </a:r>
            <a:r>
              <a:rPr kumimoji="0" lang="hu-HU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Gill Sans"/>
              </a:rPr>
              <a:t>GHz</a:t>
            </a:r>
            <a:r>
              <a:rPr kumimoji="0" lang="hu-HU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Gill Sans"/>
              </a:rPr>
              <a:t>; RAM: 2 GB;  HD: 20 GB</a:t>
            </a:r>
          </a:p>
          <a:p>
            <a:pPr marL="0" marR="0" lvl="0" indent="0" algn="l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3200" b="1" i="0" u="none" strike="noStrike" kern="0" cap="none" spc="0" normalizeH="0" baseline="0" noProof="0" dirty="0">
              <a:ln>
                <a:noFill/>
              </a:ln>
              <a:solidFill>
                <a:srgbClr val="0066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Gill Sans"/>
            </a:endParaRPr>
          </a:p>
          <a:p>
            <a:pPr marL="0" marR="0" lvl="0" indent="0" algn="l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Gill Sans"/>
              </a:rPr>
              <a:t>2012-17: Laptop (Intel </a:t>
            </a:r>
            <a:r>
              <a:rPr kumimoji="0" lang="hu-HU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Gill Sans"/>
              </a:rPr>
              <a:t>Core</a:t>
            </a:r>
            <a:r>
              <a:rPr kumimoji="0" lang="hu-HU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Gill Sans"/>
              </a:rPr>
              <a:t> i3, i5, …)</a:t>
            </a:r>
          </a:p>
          <a:p>
            <a:pPr marL="0" marR="0" lvl="0" indent="0" algn="l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Gill Sans"/>
              </a:rPr>
              <a:t>		CPU: 2.5 GHZ; RAM: 8GB;   HD: 1 TB</a:t>
            </a:r>
          </a:p>
          <a:p>
            <a:pPr marL="0" marR="0" lvl="0" indent="0" algn="l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200" b="1" i="0" u="none" strike="noStrike" kern="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Gill Sans"/>
              </a:rPr>
              <a:t>	</a:t>
            </a:r>
            <a:r>
              <a:rPr kumimoji="0" lang="hu-HU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Gill Sans"/>
              </a:rPr>
              <a:t>	</a:t>
            </a:r>
            <a:r>
              <a:rPr kumimoji="0" lang="hu-HU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Gill Sans"/>
              </a:rPr>
              <a:t>Multicore</a:t>
            </a:r>
            <a:r>
              <a:rPr kumimoji="0" lang="hu-HU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Gill Sans"/>
              </a:rPr>
              <a:t> CPU (4,6,8, …)</a:t>
            </a:r>
          </a:p>
          <a:p>
            <a:pPr marL="0" marR="0" lvl="0" indent="0" algn="l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200" b="1" i="0" u="none" strike="noStrike" kern="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Gill Sans"/>
              </a:rPr>
              <a:t>	</a:t>
            </a:r>
            <a:r>
              <a:rPr kumimoji="0" lang="hu-HU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Gill Sans"/>
              </a:rPr>
              <a:t>	1.5kg, 10 óra akkumulátorról</a:t>
            </a:r>
          </a:p>
          <a:p>
            <a:pPr marL="0" marR="0" lvl="0" indent="0" algn="l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200" b="1" i="0" u="none" strike="noStrike" kern="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Gill Sans"/>
              </a:rPr>
              <a:t>	</a:t>
            </a:r>
            <a:r>
              <a:rPr kumimoji="0" lang="hu-HU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Gill Sans"/>
              </a:rPr>
              <a:t>	SD-RAM </a:t>
            </a:r>
            <a:r>
              <a:rPr kumimoji="0" lang="hu-HU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Gill Sans"/>
              </a:rPr>
              <a:t>gyorsítás,etc</a:t>
            </a:r>
            <a:r>
              <a:rPr kumimoji="0" lang="hu-HU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Gill Sans"/>
              </a:rPr>
              <a:t>.</a:t>
            </a: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0239" y="1315583"/>
            <a:ext cx="3966192" cy="1866899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45094" y="7154113"/>
            <a:ext cx="3465982" cy="2599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77417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41600" y="-266700"/>
            <a:ext cx="18288000" cy="102870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-448365" y="1739899"/>
            <a:ext cx="7573560" cy="2380839"/>
          </a:xfrm>
          <a:prstGeom prst="ellipse">
            <a:avLst/>
          </a:prstGeom>
          <a:noFill/>
          <a:ln w="25400" cap="flat">
            <a:solidFill>
              <a:srgbClr val="FF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hu-HU" sz="2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6" name="Oval 5"/>
          <p:cNvSpPr/>
          <p:nvPr/>
        </p:nvSpPr>
        <p:spPr>
          <a:xfrm>
            <a:off x="8690547" y="0"/>
            <a:ext cx="1899135" cy="1115411"/>
          </a:xfrm>
          <a:prstGeom prst="ellipse">
            <a:avLst/>
          </a:prstGeom>
          <a:noFill/>
          <a:ln w="57150" cap="flat">
            <a:solidFill>
              <a:srgbClr val="FF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hu-HU" sz="2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Gill Sans"/>
              <a:ea typeface="Gill Sans"/>
              <a:cs typeface="Gill Sans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49305299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Bel</a:t>
            </a:r>
            <a:r>
              <a:rPr lang="hu-HU" dirty="0" smtClean="0"/>
              <a:t>é</a:t>
            </a:r>
            <a:r>
              <a:rPr lang="en-US" dirty="0" smtClean="0"/>
              <a:t>p</a:t>
            </a:r>
            <a:r>
              <a:rPr lang="hu-HU" dirty="0" smtClean="0"/>
              <a:t>é</a:t>
            </a:r>
            <a:r>
              <a:rPr lang="en-US" dirty="0" err="1" smtClean="0"/>
              <a:t>si</a:t>
            </a:r>
            <a:r>
              <a:rPr lang="hu-HU" dirty="0" smtClean="0"/>
              <a:t> küszöb</a:t>
            </a:r>
            <a:r>
              <a:rPr lang="en-US" dirty="0" smtClean="0"/>
              <a:t> </a:t>
            </a:r>
            <a:endParaRPr lang="hu-HU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48170" y="-1115411"/>
            <a:ext cx="18596304" cy="1046042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450427" y="-1560787"/>
            <a:ext cx="17576800" cy="2680138"/>
          </a:xfrm>
          <a:prstGeom prst="rect">
            <a:avLst/>
          </a:prstGeom>
          <a:solidFill>
            <a:srgbClr val="FFFFFF"/>
          </a:solidFill>
          <a:ln w="25400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hu-HU" sz="2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53410" y="8413531"/>
            <a:ext cx="17576800" cy="2680138"/>
          </a:xfrm>
          <a:prstGeom prst="rect">
            <a:avLst/>
          </a:prstGeom>
          <a:solidFill>
            <a:srgbClr val="FFFFFF"/>
          </a:solidFill>
          <a:ln w="25400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hu-HU" sz="2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7" name="Oval 6"/>
          <p:cNvSpPr/>
          <p:nvPr/>
        </p:nvSpPr>
        <p:spPr>
          <a:xfrm>
            <a:off x="-448365" y="1739900"/>
            <a:ext cx="7241051" cy="3247736"/>
          </a:xfrm>
          <a:prstGeom prst="ellipse">
            <a:avLst/>
          </a:prstGeom>
          <a:noFill/>
          <a:ln w="25400" cap="flat">
            <a:solidFill>
              <a:srgbClr val="FF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hu-HU" sz="2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8" name="Oval 7"/>
          <p:cNvSpPr/>
          <p:nvPr/>
        </p:nvSpPr>
        <p:spPr>
          <a:xfrm>
            <a:off x="9141810" y="672860"/>
            <a:ext cx="1899135" cy="1115411"/>
          </a:xfrm>
          <a:prstGeom prst="ellipse">
            <a:avLst/>
          </a:prstGeom>
          <a:noFill/>
          <a:ln w="57150" cap="flat">
            <a:solidFill>
              <a:srgbClr val="FF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hu-HU" sz="2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Gill Sans"/>
              <a:ea typeface="Gill Sans"/>
              <a:cs typeface="Gill Sans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82200199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Néhány észrevétel</a:t>
            </a:r>
            <a:endParaRPr lang="hu-H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91172" y="2244397"/>
            <a:ext cx="17065297" cy="7200900"/>
          </a:xfrm>
        </p:spPr>
        <p:txBody>
          <a:bodyPr/>
          <a:lstStyle/>
          <a:p>
            <a:r>
              <a:rPr lang="hu-HU" dirty="0" smtClean="0"/>
              <a:t>Igény van az új területre belépésre ( 49% )</a:t>
            </a:r>
          </a:p>
          <a:p>
            <a:r>
              <a:rPr lang="hu-HU" dirty="0" smtClean="0"/>
              <a:t>A legnagyobb belépési akadály</a:t>
            </a:r>
          </a:p>
          <a:p>
            <a:pPr lvl="1"/>
            <a:r>
              <a:rPr lang="hu-HU" dirty="0" smtClean="0"/>
              <a:t>Nehéz szakértő partnert találni</a:t>
            </a:r>
          </a:p>
          <a:p>
            <a:pPr lvl="1"/>
            <a:r>
              <a:rPr lang="hu-HU" dirty="0" smtClean="0"/>
              <a:t>Az új terület megismeréséhez szükséges idő</a:t>
            </a:r>
          </a:p>
          <a:p>
            <a:r>
              <a:rPr lang="hu-HU" dirty="0" smtClean="0"/>
              <a:t>40% szívesen venne részt képzésen</a:t>
            </a:r>
          </a:p>
          <a:p>
            <a:r>
              <a:rPr lang="hu-HU" dirty="0" smtClean="0"/>
              <a:t>A </a:t>
            </a:r>
            <a:r>
              <a:rPr lang="hu-HU" dirty="0" err="1" smtClean="0"/>
              <a:t>ss</a:t>
            </a:r>
            <a:r>
              <a:rPr lang="hu-HU" dirty="0" smtClean="0"/>
              <a:t> diákok nem rendelkeznek a megfelelő programozási és statisztikai ismeretekkel.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01908824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7529" y="4419600"/>
            <a:ext cx="8649742" cy="1206501"/>
          </a:xfrm>
        </p:spPr>
        <p:txBody>
          <a:bodyPr/>
          <a:lstStyle/>
          <a:p>
            <a:r>
              <a:rPr lang="en-US" dirty="0" smtClean="0"/>
              <a:t>K</a:t>
            </a:r>
            <a:r>
              <a:rPr lang="hu-HU" dirty="0" smtClean="0"/>
              <a:t>öszönjük a figyelmet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4726037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/>
          <p:cNvSpPr txBox="1"/>
          <p:nvPr/>
        </p:nvSpPr>
        <p:spPr>
          <a:xfrm>
            <a:off x="690562" y="560387"/>
            <a:ext cx="3860800" cy="45345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Gill Sans"/>
              </a:rPr>
              <a:t>Moore törvénye: </a:t>
            </a:r>
          </a:p>
          <a:p>
            <a:pPr marL="0" marR="0" lvl="0" indent="0" algn="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Gill Sans"/>
              </a:rPr>
              <a:t>2 évente </a:t>
            </a:r>
          </a:p>
          <a:p>
            <a:pPr marL="0" marR="0" lvl="0" indent="0" algn="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Gill Sans"/>
              </a:rPr>
              <a:t>megduplázódik</a:t>
            </a:r>
            <a:r>
              <a:rPr kumimoji="0" lang="hu-HU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Gill Sans"/>
              </a:rPr>
              <a:t> </a:t>
            </a:r>
          </a:p>
          <a:p>
            <a:pPr marL="0" marR="0" lvl="0" indent="0" algn="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Gill Sans"/>
              </a:rPr>
              <a:t>a tranzisztorok száma</a:t>
            </a:r>
          </a:p>
          <a:p>
            <a:pPr marL="0" marR="0" lvl="0" indent="0" algn="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Gill Sans"/>
            </a:endParaRPr>
          </a:p>
          <a:p>
            <a:pPr marL="0" marR="0" lvl="0" indent="0" algn="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Gill Sans"/>
              </a:rPr>
              <a:t>1971-2011:</a:t>
            </a:r>
          </a:p>
          <a:p>
            <a:pPr marL="0" marR="0" lvl="0" indent="0" algn="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Gill Sans"/>
              </a:rPr>
              <a:t>1 000 000-szoros növekedés</a:t>
            </a:r>
            <a:endParaRPr kumimoji="0" lang="hu-HU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Gill Sans"/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8712" y="1422399"/>
            <a:ext cx="7862888" cy="5893817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837" y="5458841"/>
            <a:ext cx="4714875" cy="3714750"/>
          </a:xfrm>
          <a:prstGeom prst="rect">
            <a:avLst/>
          </a:prstGeom>
        </p:spPr>
      </p:pic>
      <p:sp>
        <p:nvSpPr>
          <p:cNvPr id="7" name="Téglalap 6"/>
          <p:cNvSpPr/>
          <p:nvPr/>
        </p:nvSpPr>
        <p:spPr>
          <a:xfrm>
            <a:off x="5284247" y="8183940"/>
            <a:ext cx="7771679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Gill Sans"/>
              </a:rPr>
              <a:t>2011-2017: </a:t>
            </a:r>
          </a:p>
          <a:p>
            <a:pPr marL="0" marR="0" lvl="0" indent="0" algn="l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Gill Sans"/>
              </a:rPr>
              <a:t>Multicore</a:t>
            </a:r>
            <a:r>
              <a:rPr kumimoji="0" lang="hu-HU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Gill Sans"/>
              </a:rPr>
              <a:t> megoldások (</a:t>
            </a:r>
            <a:r>
              <a:rPr kumimoji="0" lang="hu-HU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Gill Sans"/>
              </a:rPr>
              <a:t>Gflop</a:t>
            </a:r>
            <a:r>
              <a:rPr kumimoji="0" lang="hu-HU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Gill Sans"/>
              </a:rPr>
              <a:t>, </a:t>
            </a:r>
            <a:r>
              <a:rPr kumimoji="0" lang="hu-HU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Gill Sans"/>
              </a:rPr>
              <a:t>Tflop</a:t>
            </a:r>
            <a:r>
              <a:rPr kumimoji="0" lang="hu-HU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Gill Sans"/>
              </a:rPr>
              <a:t>, </a:t>
            </a:r>
            <a:r>
              <a:rPr kumimoji="0" lang="hu-HU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Gill Sans"/>
              </a:rPr>
              <a:t>P</a:t>
            </a:r>
            <a:r>
              <a:rPr kumimoji="0" lang="hu-HU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Gill Sans"/>
              </a:rPr>
              <a:t>flop</a:t>
            </a:r>
            <a:r>
              <a:rPr kumimoji="0" lang="hu-HU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Gill Sans"/>
              </a:rPr>
              <a:t>)</a:t>
            </a:r>
          </a:p>
          <a:p>
            <a:pPr marL="0" marR="0" lvl="0" indent="0" algn="l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Gill Sans"/>
              </a:rPr>
              <a:t>Grafikus CPU (GPU)  [NVIDIA, AMD]</a:t>
            </a:r>
            <a:endParaRPr kumimoji="0" lang="hu-HU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Gill Sans"/>
            </a:endParaRPr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39016" y="7316216"/>
            <a:ext cx="3781659" cy="1500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14818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524" y="2766683"/>
            <a:ext cx="7216776" cy="6813126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0750" y="1279617"/>
            <a:ext cx="4108450" cy="8367063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1475515" y="357843"/>
            <a:ext cx="7420301" cy="268791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Gill Sans"/>
              </a:rPr>
              <a:t>High</a:t>
            </a:r>
            <a:r>
              <a:rPr kumimoji="0" lang="hu-HU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Gill Sans"/>
              </a:rPr>
              <a:t> Performance </a:t>
            </a:r>
            <a:r>
              <a:rPr kumimoji="0" lang="hu-HU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Gill Sans"/>
              </a:rPr>
              <a:t>Computing</a:t>
            </a:r>
            <a:r>
              <a:rPr kumimoji="0" lang="hu-HU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Gill Sans"/>
              </a:rPr>
              <a:t> – HPC</a:t>
            </a:r>
          </a:p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Gill Sans"/>
              </a:rPr>
              <a:t>[Sok-sok drága CPU és sok-sok memória]</a:t>
            </a:r>
          </a:p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Gill Sans"/>
              </a:rPr>
              <a:t>     </a:t>
            </a:r>
            <a:endParaRPr kumimoji="0" lang="hu-HU" sz="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Gill Sans"/>
            </a:endParaRPr>
          </a:p>
          <a:p>
            <a:pPr marL="0" marR="0" lvl="0" indent="0" algn="l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Gill Sans"/>
              </a:rPr>
              <a:t>Fantasztikus projektekkel: </a:t>
            </a:r>
          </a:p>
          <a:p>
            <a:pPr marL="0" marR="0" lvl="0" indent="0" algn="l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Gill Sans"/>
              </a:rPr>
              <a:t>--- Human </a:t>
            </a:r>
            <a:r>
              <a:rPr kumimoji="0" lang="hu-HU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Gill Sans"/>
              </a:rPr>
              <a:t>Brain</a:t>
            </a:r>
            <a:endParaRPr kumimoji="0" lang="hu-HU" sz="3200" b="1" i="0" u="none" strike="noStrike" kern="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Gill Sans"/>
            </a:endParaRPr>
          </a:p>
          <a:p>
            <a:pPr marL="0" marR="0" lvl="0" indent="0" algn="l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Gill Sans"/>
              </a:rPr>
              <a:t>--- </a:t>
            </a:r>
            <a:r>
              <a:rPr kumimoji="0" lang="hu-HU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Gill Sans"/>
              </a:rPr>
              <a:t>Artificial</a:t>
            </a:r>
            <a:r>
              <a:rPr kumimoji="0" lang="hu-HU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Gill Sans"/>
              </a:rPr>
              <a:t> </a:t>
            </a:r>
            <a:r>
              <a:rPr kumimoji="0" lang="hu-HU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Gill Sans"/>
              </a:rPr>
              <a:t>Intelligence</a:t>
            </a:r>
            <a:r>
              <a:rPr kumimoji="0" lang="hu-HU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Gill Sans"/>
              </a:rPr>
              <a:t> (AI)</a:t>
            </a:r>
          </a:p>
        </p:txBody>
      </p:sp>
      <p:sp>
        <p:nvSpPr>
          <p:cNvPr id="5" name="Szövegdoboz 4"/>
          <p:cNvSpPr txBox="1"/>
          <p:nvPr/>
        </p:nvSpPr>
        <p:spPr>
          <a:xfrm>
            <a:off x="7664450" y="3967532"/>
            <a:ext cx="1364820" cy="502701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l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Gill Sans"/>
              </a:rPr>
              <a:t>Exa</a:t>
            </a:r>
            <a:endParaRPr kumimoji="0" lang="hu-HU" sz="40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Gill Sans"/>
            </a:endParaRPr>
          </a:p>
          <a:p>
            <a:pPr marL="0" marR="0" lvl="0" indent="0" algn="l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Gill Sans"/>
            </a:endParaRPr>
          </a:p>
          <a:p>
            <a:pPr marL="0" marR="0" lvl="0" indent="0" algn="l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Gill Sans"/>
              </a:rPr>
              <a:t>Peta</a:t>
            </a:r>
            <a:endParaRPr kumimoji="0" lang="hu-HU" sz="40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Gill Sans"/>
            </a:endParaRPr>
          </a:p>
          <a:p>
            <a:pPr marL="0" marR="0" lvl="0" indent="0" algn="l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40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Gill Sans"/>
            </a:endParaRPr>
          </a:p>
          <a:p>
            <a:pPr marL="0" marR="0" lvl="0" indent="0" algn="l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Gill Sans"/>
              </a:rPr>
              <a:t>Tera</a:t>
            </a:r>
          </a:p>
          <a:p>
            <a:pPr marL="0" marR="0" lvl="0" indent="0" algn="l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Gill Sans"/>
            </a:endParaRPr>
          </a:p>
          <a:p>
            <a:pPr marL="0" marR="0" lvl="0" indent="0" algn="l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Gill Sans"/>
              </a:rPr>
              <a:t>Giga</a:t>
            </a:r>
          </a:p>
          <a:p>
            <a:pPr marL="0" marR="0" lvl="0" indent="0" algn="l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Gill Sans"/>
              </a:rPr>
              <a:t>Flop</a:t>
            </a:r>
            <a:endParaRPr kumimoji="0" lang="hu-HU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36368571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3"/>
          <p:cNvSpPr txBox="1"/>
          <p:nvPr/>
        </p:nvSpPr>
        <p:spPr>
          <a:xfrm>
            <a:off x="1326790" y="472261"/>
            <a:ext cx="7896392" cy="10874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Gill Sans"/>
              </a:rPr>
              <a:t>High</a:t>
            </a:r>
            <a:r>
              <a:rPr kumimoji="0" lang="hu-HU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Gill Sans"/>
              </a:rPr>
              <a:t> </a:t>
            </a:r>
            <a:r>
              <a:rPr kumimoji="0" lang="hu-HU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Gill Sans"/>
              </a:rPr>
              <a:t>Throughoutput</a:t>
            </a:r>
            <a:r>
              <a:rPr kumimoji="0" lang="hu-HU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Gill Sans"/>
              </a:rPr>
              <a:t> </a:t>
            </a:r>
            <a:r>
              <a:rPr kumimoji="0" lang="hu-HU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Gill Sans"/>
              </a:rPr>
              <a:t>Computing</a:t>
            </a:r>
            <a:r>
              <a:rPr kumimoji="0" lang="hu-HU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Gill Sans"/>
              </a:rPr>
              <a:t> – HTC</a:t>
            </a:r>
          </a:p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200" b="1" i="0" u="none" strike="noStrike" kern="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Gill Sans"/>
              </a:rPr>
              <a:t>[</a:t>
            </a:r>
            <a:r>
              <a:rPr kumimoji="0" lang="hu-HU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Gill Sans"/>
              </a:rPr>
              <a:t>Sok-sok közepesen drága CPU/GPU együtt]</a:t>
            </a: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073" y="2044574"/>
            <a:ext cx="6144565" cy="3441826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3752" y="3632200"/>
            <a:ext cx="6000376" cy="5915863"/>
          </a:xfrm>
          <a:prstGeom prst="rect">
            <a:avLst/>
          </a:prstGeom>
        </p:spPr>
      </p:pic>
      <p:sp>
        <p:nvSpPr>
          <p:cNvPr id="7" name="Szövegdoboz 6"/>
          <p:cNvSpPr txBox="1"/>
          <p:nvPr/>
        </p:nvSpPr>
        <p:spPr>
          <a:xfrm>
            <a:off x="7153756" y="1682898"/>
            <a:ext cx="5525552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lvl="0" indent="0" algn="l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Gill Sans"/>
              </a:rPr>
              <a:t>CERN </a:t>
            </a:r>
            <a:r>
              <a:rPr kumimoji="0" lang="hu-HU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Gill Sans"/>
              </a:rPr>
              <a:t>Grid</a:t>
            </a:r>
            <a:r>
              <a:rPr kumimoji="0" lang="hu-HU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Gill Sans"/>
              </a:rPr>
              <a:t>: Tier0 – 1 – 2 – 3</a:t>
            </a:r>
          </a:p>
          <a:p>
            <a:pPr marL="0" marR="0" lvl="0" indent="0" algn="l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Gill Sans"/>
              </a:rPr>
              <a:t>Hierarchikus rendszer</a:t>
            </a:r>
          </a:p>
          <a:p>
            <a:pPr marL="0" marR="0" lvl="0" indent="0" algn="l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Gill Sans"/>
              </a:rPr>
              <a:t>Jól meghatározott célfeladattal</a:t>
            </a:r>
            <a:endParaRPr kumimoji="0" lang="hu-HU" sz="32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Gill Sans"/>
            </a:endParaRPr>
          </a:p>
        </p:txBody>
      </p:sp>
      <p:sp>
        <p:nvSpPr>
          <p:cNvPr id="8" name="Szövegdoboz 7"/>
          <p:cNvSpPr txBox="1"/>
          <p:nvPr/>
        </p:nvSpPr>
        <p:spPr>
          <a:xfrm>
            <a:off x="868291" y="5604947"/>
            <a:ext cx="4807406" cy="45345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lvl="0" indent="0" algn="l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Gill Sans"/>
              </a:rPr>
              <a:t>Fantasztikus célfeladatok:</a:t>
            </a:r>
          </a:p>
          <a:p>
            <a:pPr marL="0" marR="0" lvl="0" indent="0" algn="l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Gill Sans"/>
              </a:rPr>
              <a:t>--- Higgs keresés</a:t>
            </a:r>
          </a:p>
          <a:p>
            <a:pPr marL="0" marR="0" lvl="0" indent="0" algn="l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Gill Sans"/>
              </a:rPr>
              <a:t>--- Szuperszimmetria</a:t>
            </a:r>
          </a:p>
          <a:p>
            <a:pPr marL="0" marR="0" lvl="0" indent="0" algn="l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Gill Sans"/>
              </a:rPr>
              <a:t>--- Sötét anyag</a:t>
            </a:r>
          </a:p>
          <a:p>
            <a:pPr marL="0" marR="0" lvl="0" indent="0" algn="l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Gill Sans"/>
              </a:rPr>
              <a:t>--- Sötét energia</a:t>
            </a:r>
          </a:p>
          <a:p>
            <a:pPr marL="0" marR="0" lvl="0" indent="0" algn="l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Gill Sans"/>
              </a:rPr>
              <a:t>--- Gravitációs hullámok</a:t>
            </a:r>
          </a:p>
          <a:p>
            <a:pPr marL="0" marR="0" lvl="0" indent="0" algn="l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Gill Sans"/>
              </a:rPr>
              <a:t>--- GENOM (DNS) projekt</a:t>
            </a:r>
          </a:p>
          <a:p>
            <a:pPr marL="0" marR="0" lvl="0" indent="0" algn="l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Gill Sans"/>
              </a:rPr>
              <a:t>--- Mesterséges molekulák</a:t>
            </a:r>
          </a:p>
          <a:p>
            <a:pPr marL="0" marR="0" lvl="0" indent="0" algn="l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32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82748277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3"/>
          <p:cNvSpPr txBox="1"/>
          <p:nvPr/>
        </p:nvSpPr>
        <p:spPr>
          <a:xfrm>
            <a:off x="1692274" y="472261"/>
            <a:ext cx="7165423" cy="10874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Gill Sans"/>
              </a:rPr>
              <a:t>High</a:t>
            </a:r>
            <a:r>
              <a:rPr kumimoji="0" lang="hu-HU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Gill Sans"/>
              </a:rPr>
              <a:t> </a:t>
            </a:r>
            <a:r>
              <a:rPr kumimoji="0" lang="hu-HU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Gill Sans"/>
              </a:rPr>
              <a:t>Throughoutput</a:t>
            </a:r>
            <a:r>
              <a:rPr kumimoji="0" lang="hu-HU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Gill Sans"/>
              </a:rPr>
              <a:t> </a:t>
            </a:r>
            <a:r>
              <a:rPr kumimoji="0" lang="hu-HU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Gill Sans"/>
              </a:rPr>
              <a:t>Computing</a:t>
            </a:r>
            <a:r>
              <a:rPr kumimoji="0" lang="hu-HU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Gill Sans"/>
              </a:rPr>
              <a:t> – HTC</a:t>
            </a:r>
          </a:p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Gill Sans"/>
              </a:rPr>
              <a:t>Akadémiai Felhő Szolgáltatás</a:t>
            </a:r>
          </a:p>
        </p:txBody>
      </p:sp>
      <p:sp>
        <p:nvSpPr>
          <p:cNvPr id="7" name="Szövegdoboz 6"/>
          <p:cNvSpPr txBox="1"/>
          <p:nvPr/>
        </p:nvSpPr>
        <p:spPr>
          <a:xfrm>
            <a:off x="7153756" y="1682898"/>
            <a:ext cx="4616648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lvl="0" indent="0" algn="l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Gill Sans"/>
              </a:rPr>
              <a:t>MTA Felhő: </a:t>
            </a:r>
          </a:p>
          <a:p>
            <a:pPr marL="0" marR="0" lvl="0" indent="0" algn="l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Gill Sans"/>
              </a:rPr>
              <a:t>Node</a:t>
            </a:r>
            <a:r>
              <a:rPr kumimoji="0" lang="hu-HU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Gill Sans"/>
              </a:rPr>
              <a:t> 1: MTA Wigner FK</a:t>
            </a:r>
          </a:p>
          <a:p>
            <a:pPr marL="0" marR="0" lvl="0" indent="0" algn="l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Gill Sans"/>
              </a:rPr>
              <a:t>Node</a:t>
            </a:r>
            <a:r>
              <a:rPr kumimoji="0" lang="hu-HU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Gill Sans"/>
              </a:rPr>
              <a:t> 2: MTA SZTAKI</a:t>
            </a:r>
          </a:p>
        </p:txBody>
      </p:sp>
      <p:sp>
        <p:nvSpPr>
          <p:cNvPr id="8" name="Szövegdoboz 7"/>
          <p:cNvSpPr txBox="1"/>
          <p:nvPr/>
        </p:nvSpPr>
        <p:spPr>
          <a:xfrm>
            <a:off x="868291" y="5851168"/>
            <a:ext cx="6038513" cy="40421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lvl="0" indent="0" algn="l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Gill Sans"/>
              </a:rPr>
              <a:t>Sokrétű felhasználás (40 projekt):</a:t>
            </a:r>
          </a:p>
          <a:p>
            <a:pPr marL="0" marR="0" lvl="0" indent="0" algn="l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Gill Sans"/>
              </a:rPr>
              <a:t>--- Részecskefizika</a:t>
            </a:r>
          </a:p>
          <a:p>
            <a:pPr marL="0" marR="0" lvl="0" indent="0" algn="l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Gill Sans"/>
              </a:rPr>
              <a:t>--- Gravitációs hullám kutatás</a:t>
            </a:r>
          </a:p>
          <a:p>
            <a:pPr marL="0" marR="0" lvl="0" indent="0" algn="l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Gill Sans"/>
              </a:rPr>
              <a:t>--- Orvosi projektek</a:t>
            </a:r>
          </a:p>
          <a:p>
            <a:pPr marL="0" marR="0" lvl="0" indent="0" algn="l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Gill Sans"/>
              </a:rPr>
              <a:t>--- Kémiai projektek</a:t>
            </a:r>
          </a:p>
          <a:p>
            <a:pPr marL="0" marR="0" lvl="0" indent="0" algn="l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Gill Sans"/>
              </a:rPr>
              <a:t>--- Szilárdtestfizikai problémák</a:t>
            </a:r>
          </a:p>
          <a:p>
            <a:pPr marL="0" marR="0" lvl="0" indent="0" algn="l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Gill Sans"/>
              </a:rPr>
              <a:t>--- Társadalomtudomány ??</a:t>
            </a:r>
          </a:p>
          <a:p>
            <a:pPr marL="0" marR="0" lvl="0" indent="0" algn="l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32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Gill Sans"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228" y="1895729"/>
            <a:ext cx="5493987" cy="3709218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8059" y="4057778"/>
            <a:ext cx="5976332" cy="4032122"/>
          </a:xfrm>
          <a:prstGeom prst="rect">
            <a:avLst/>
          </a:prstGeom>
        </p:spPr>
      </p:pic>
      <p:sp>
        <p:nvSpPr>
          <p:cNvPr id="9" name="Téglalap 8"/>
          <p:cNvSpPr/>
          <p:nvPr/>
        </p:nvSpPr>
        <p:spPr>
          <a:xfrm>
            <a:off x="7095247" y="8346251"/>
            <a:ext cx="5662127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200" b="1" i="0" u="sng" strike="noStrike" kern="0" cap="none" spc="0" normalizeH="0" baseline="0" noProof="0" dirty="0">
                <a:ln>
                  <a:noFill/>
                </a:ln>
                <a:solidFill>
                  <a:srgbClr val="0563C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Gill Sans"/>
                <a:hlinkClick r:id="rId4"/>
              </a:rPr>
              <a:t>https://cloud.mta.hu</a:t>
            </a:r>
            <a:r>
              <a:rPr kumimoji="0" lang="hu-HU" sz="3200" b="1" i="0" u="sng" strike="noStrike" kern="0" cap="none" spc="0" normalizeH="0" baseline="0" noProof="0" dirty="0" smtClean="0">
                <a:ln>
                  <a:noFill/>
                </a:ln>
                <a:solidFill>
                  <a:srgbClr val="0563C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Gill Sans"/>
                <a:hlinkClick r:id="rId4"/>
              </a:rPr>
              <a:t>/</a:t>
            </a:r>
            <a:endParaRPr kumimoji="0" lang="hu-HU" sz="3200" b="1" i="0" u="sng" strike="noStrike" kern="0" cap="none" spc="0" normalizeH="0" baseline="0" noProof="0" dirty="0" smtClean="0">
              <a:ln>
                <a:noFill/>
              </a:ln>
              <a:solidFill>
                <a:srgbClr val="0563C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  <a:sym typeface="Gill Sans"/>
            </a:endParaRPr>
          </a:p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200" b="1" i="0" u="sng" strike="noStrike" kern="0" cap="none" spc="0" normalizeH="0" baseline="0" noProof="0" dirty="0">
                <a:ln>
                  <a:noFill/>
                </a:ln>
                <a:solidFill>
                  <a:srgbClr val="0563C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Gill Sans"/>
                <a:hlinkClick r:id="rId5"/>
              </a:rPr>
              <a:t>https://cloud.mta.hu/projektek</a:t>
            </a:r>
            <a:r>
              <a:rPr kumimoji="0" lang="hu-HU" sz="32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Gill Sans"/>
              </a:rPr>
              <a:t> </a:t>
            </a:r>
            <a:endParaRPr kumimoji="0" lang="hu-HU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407524527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trend</a:t>
            </a:r>
            <a:endParaRPr lang="hu-H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1026" name="Picture 2" descr="https://edtechmagazine.com/higher/sites/default/files/Q0217-HET-Feature_Tynan_quot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4" y="1196975"/>
            <a:ext cx="11096625" cy="5178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Fractals, Ball, About, Abstract, Pattern, Aesthetic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18708">
            <a:off x="6017138" y="4960534"/>
            <a:ext cx="9077324" cy="6058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www.omicsonline.org/articles-images/forensic-research-Cloud-computing-S3-001-g00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0" y="5237162"/>
            <a:ext cx="7937500" cy="5471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830049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A trend</a:t>
            </a:r>
            <a:endParaRPr lang="hu-HU" dirty="0">
              <a:solidFill>
                <a:schemeClr val="tx1"/>
              </a:solidFill>
            </a:endParaRPr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/>
          </p:nvPr>
        </p:nvGraphicFramePr>
        <p:xfrm>
          <a:off x="1355834" y="2270233"/>
          <a:ext cx="11240814" cy="69683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32334710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2813" y="31531"/>
            <a:ext cx="7908312" cy="1206501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A trend</a:t>
            </a:r>
            <a:endParaRPr lang="hu-HU" dirty="0">
              <a:solidFill>
                <a:schemeClr val="tx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400" y="1892300"/>
            <a:ext cx="8173156" cy="4597400"/>
          </a:xfrm>
          <a:prstGeom prst="rect">
            <a:avLst/>
          </a:prstGeom>
        </p:spPr>
      </p:pic>
      <p:sp>
        <p:nvSpPr>
          <p:cNvPr id="5" name="Shape 49"/>
          <p:cNvSpPr>
            <a:spLocks noGrp="1"/>
          </p:cNvSpPr>
          <p:nvPr>
            <p:ph type="sldNum" sz="quarter" idx="2"/>
          </p:nvPr>
        </p:nvSpPr>
        <p:spPr>
          <a:xfrm>
            <a:off x="12600309" y="9474200"/>
            <a:ext cx="288282" cy="3175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9</a:t>
            </a:fld>
            <a:endParaRPr/>
          </a:p>
        </p:txBody>
      </p:sp>
      <p:sp>
        <p:nvSpPr>
          <p:cNvPr id="6" name="Shape 51"/>
          <p:cNvSpPr/>
          <p:nvPr/>
        </p:nvSpPr>
        <p:spPr>
          <a:xfrm>
            <a:off x="1207316" y="9463921"/>
            <a:ext cx="102657" cy="2872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>
              <a:defRPr sz="1200">
                <a:latin typeface="Open Sans Light"/>
                <a:ea typeface="Open Sans Light"/>
                <a:cs typeface="Open Sans Light"/>
                <a:sym typeface="Open Sans Light"/>
              </a:defRPr>
            </a:lvl1pPr>
          </a:lstStyle>
          <a:p>
            <a:endParaRPr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600" y="2921000"/>
            <a:ext cx="11130844" cy="62611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9600" y="4117974"/>
            <a:ext cx="8280400" cy="46577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700" y="4321174"/>
            <a:ext cx="9093200" cy="51149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66882" y="1229709"/>
            <a:ext cx="10694860" cy="6015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77956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Trebuchet MS"/>
        <a:ea typeface="Trebuchet MS"/>
        <a:cs typeface="Trebuchet MS"/>
      </a:majorFont>
      <a:minorFont>
        <a:latin typeface="Trebuchet MS"/>
        <a:ea typeface="Trebuchet MS"/>
        <a:cs typeface="Trebuchet MS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Gill Sans"/>
            <a:ea typeface="Gill Sans"/>
            <a:cs typeface="Gill San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381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Gill Sans"/>
            <a:ea typeface="Gill Sans"/>
            <a:cs typeface="Gill San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Trebuchet MS"/>
        <a:ea typeface="Trebuchet MS"/>
        <a:cs typeface="Trebuchet MS"/>
      </a:majorFont>
      <a:minorFont>
        <a:latin typeface="Trebuchet MS"/>
        <a:ea typeface="Trebuchet MS"/>
        <a:cs typeface="Trebuchet MS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Gill Sans"/>
            <a:ea typeface="Gill Sans"/>
            <a:cs typeface="Gill San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381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Gill Sans"/>
            <a:ea typeface="Gill Sans"/>
            <a:cs typeface="Gill San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19541</TotalTime>
  <Words>328</Words>
  <Application>Microsoft Office PowerPoint</Application>
  <PresentationFormat>Egyéni</PresentationFormat>
  <Paragraphs>111</Paragraphs>
  <Slides>23</Slides>
  <Notes>0</Notes>
  <HiddenSlides>0</HiddenSlides>
  <MMClips>0</MMClips>
  <ScaleCrop>false</ScaleCrop>
  <HeadingPairs>
    <vt:vector size="4" baseType="variant">
      <vt:variant>
        <vt:lpstr>Téma</vt:lpstr>
      </vt:variant>
      <vt:variant>
        <vt:i4>2</vt:i4>
      </vt:variant>
      <vt:variant>
        <vt:lpstr>Diacímek</vt:lpstr>
      </vt:variant>
      <vt:variant>
        <vt:i4>23</vt:i4>
      </vt:variant>
    </vt:vector>
  </HeadingPairs>
  <TitlesOfParts>
    <vt:vector size="25" baseType="lpstr">
      <vt:lpstr>White</vt:lpstr>
      <vt:lpstr>Custom Design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A trend</vt:lpstr>
      <vt:lpstr>A trend</vt:lpstr>
      <vt:lpstr>A trend</vt:lpstr>
      <vt:lpstr>     Hajtóerők      </vt:lpstr>
      <vt:lpstr>Hajtóerők és gátak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Belépési küszöb </vt:lpstr>
      <vt:lpstr>Néhány észrevétel</vt:lpstr>
      <vt:lpstr>Köszönjük a figyelmet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Andras Telcs</dc:creator>
  <cp:lastModifiedBy>Bacsadi Zsófia</cp:lastModifiedBy>
  <cp:revision>496</cp:revision>
  <cp:lastPrinted>2016-10-09T08:15:25Z</cp:lastPrinted>
  <dcterms:modified xsi:type="dcterms:W3CDTF">2018-01-09T15:09:49Z</dcterms:modified>
</cp:coreProperties>
</file>